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Default Extension="gif" ContentType="image/gi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75" r:id="rId1"/>
  </p:sldMasterIdLst>
  <p:sldIdLst>
    <p:sldId id="256" r:id="rId2"/>
    <p:sldId id="262" r:id="rId3"/>
    <p:sldId id="257" r:id="rId4"/>
    <p:sldId id="265" r:id="rId5"/>
    <p:sldId id="266" r:id="rId6"/>
    <p:sldId id="267" r:id="rId7"/>
    <p:sldId id="268" r:id="rId8"/>
    <p:sldId id="269" r:id="rId9"/>
    <p:sldId id="270" r:id="rId10"/>
    <p:sldId id="271" r:id="rId11"/>
    <p:sldId id="273" r:id="rId12"/>
    <p:sldId id="259" r:id="rId13"/>
    <p:sldId id="274" r:id="rId14"/>
    <p:sldId id="272"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60" d="100"/>
          <a:sy n="60" d="100"/>
        </p:scale>
        <p:origin x="-120" y="-2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CE6F3307-0F21-9D44-B529-3FCD9C5BA1B0}" type="datetimeFigureOut">
              <a:rPr lang="en-US" smtClean="0"/>
              <a:pPr/>
              <a:t>10/5/15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36A3B564-8D5E-BD48-8E68-965451D6805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6F3307-0F21-9D44-B529-3FCD9C5BA1B0}" type="datetimeFigureOut">
              <a:rPr lang="en-US" smtClean="0"/>
              <a:pPr/>
              <a:t>10/5/15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A3B564-8D5E-BD48-8E68-965451D6805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6F3307-0F21-9D44-B529-3FCD9C5BA1B0}" type="datetimeFigureOut">
              <a:rPr lang="en-US" smtClean="0"/>
              <a:pPr/>
              <a:t>10/5/15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A3B564-8D5E-BD48-8E68-965451D6805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6F3307-0F21-9D44-B529-3FCD9C5BA1B0}" type="datetimeFigureOut">
              <a:rPr lang="en-US" smtClean="0"/>
              <a:pPr/>
              <a:t>10/5/15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A3B564-8D5E-BD48-8E68-965451D68052}"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E6F3307-0F21-9D44-B529-3FCD9C5BA1B0}" type="datetimeFigureOut">
              <a:rPr lang="en-US" smtClean="0"/>
              <a:pPr/>
              <a:t>10/5/15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A3B564-8D5E-BD48-8E68-965451D68052}"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E6F3307-0F21-9D44-B529-3FCD9C5BA1B0}" type="datetimeFigureOut">
              <a:rPr lang="en-US" smtClean="0"/>
              <a:pPr/>
              <a:t>10/5/15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A3B564-8D5E-BD48-8E68-965451D68052}"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E6F3307-0F21-9D44-B529-3FCD9C5BA1B0}" type="datetimeFigureOut">
              <a:rPr lang="en-US" smtClean="0"/>
              <a:pPr/>
              <a:t>10/5/15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A3B564-8D5E-BD48-8E68-965451D6805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E6F3307-0F21-9D44-B529-3FCD9C5BA1B0}" type="datetimeFigureOut">
              <a:rPr lang="en-US" smtClean="0"/>
              <a:pPr/>
              <a:t>10/5/15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A3B564-8D5E-BD48-8E68-965451D68052}"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6F3307-0F21-9D44-B529-3FCD9C5BA1B0}" type="datetimeFigureOut">
              <a:rPr lang="en-US" smtClean="0"/>
              <a:pPr/>
              <a:t>10/5/15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A3B564-8D5E-BD48-8E68-965451D6805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CE6F3307-0F21-9D44-B529-3FCD9C5BA1B0}" type="datetimeFigureOut">
              <a:rPr lang="en-US" smtClean="0"/>
              <a:pPr/>
              <a:t>10/5/15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A3B564-8D5E-BD48-8E68-965451D6805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CE6F3307-0F21-9D44-B529-3FCD9C5BA1B0}" type="datetimeFigureOut">
              <a:rPr lang="en-US" smtClean="0"/>
              <a:pPr/>
              <a:t>10/5/15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36A3B564-8D5E-BD48-8E68-965451D68052}"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CE6F3307-0F21-9D44-B529-3FCD9C5BA1B0}" type="datetimeFigureOut">
              <a:rPr lang="en-US" smtClean="0"/>
              <a:pPr/>
              <a:t>10/5/15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36A3B564-8D5E-BD48-8E68-965451D6805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0.png"/><Relationship Id="rId3" Type="http://schemas.openxmlformats.org/officeDocument/2006/relationships/image" Target="../media/image11.gi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gif"/><Relationship Id="rId3" Type="http://schemas.openxmlformats.org/officeDocument/2006/relationships/image" Target="../media/image6.gif"/></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Measuring Parallax</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a:bodyPr>
          <a:lstStyle/>
          <a:p>
            <a:r>
              <a:rPr lang="en-US" sz="4000" dirty="0" smtClean="0"/>
              <a:t>This simple relationship between parallax and distance reveals that the closest stars have the greatest parallax.</a:t>
            </a:r>
            <a:endParaRPr lang="en-US" sz="4000" dirty="0"/>
          </a:p>
        </p:txBody>
      </p:sp>
      <p:sp>
        <p:nvSpPr>
          <p:cNvPr id="7" name="Title 6"/>
          <p:cNvSpPr>
            <a:spLocks noGrp="1"/>
          </p:cNvSpPr>
          <p:nvPr>
            <p:ph type="title"/>
          </p:nvPr>
        </p:nvSpPr>
        <p:spPr/>
        <p:txBody>
          <a:bodyPr/>
          <a:lstStyle/>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775809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Content Placeholder 3" descr="parnearfar.png"/>
          <p:cNvPicPr>
            <a:picLocks noGrp="1" noChangeAspect="1"/>
          </p:cNvPicPr>
          <p:nvPr>
            <p:ph idx="1"/>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l="-18187" r="-18187"/>
          <a:stretch>
            <a:fillRect/>
          </a:stretch>
        </p:blipFill>
        <p:spPr/>
      </p:pic>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222278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parallax there is always a “baseline” distance that we know. Astronomers use the distance from one side of Earth’s orbit to the other to measure stellar parallax.</a:t>
            </a:r>
            <a:endParaRPr lang="en-US" dirty="0"/>
          </a:p>
        </p:txBody>
      </p:sp>
      <p:sp>
        <p:nvSpPr>
          <p:cNvPr id="3" name="Title 2"/>
          <p:cNvSpPr>
            <a:spLocks noGrp="1"/>
          </p:cNvSpPr>
          <p:nvPr>
            <p:ph type="title"/>
          </p:nvPr>
        </p:nvSpPr>
        <p:spPr/>
        <p:txBody>
          <a:bodyPr/>
          <a:lstStyle/>
          <a:p>
            <a:pPr algn="ctr"/>
            <a:r>
              <a:rPr lang="en-US" dirty="0" smtClean="0">
                <a:solidFill>
                  <a:srgbClr val="0000FF"/>
                </a:solidFill>
              </a:rPr>
              <a:t>Baseline</a:t>
            </a:r>
            <a:endParaRPr lang="en-US" dirty="0">
              <a:solidFill>
                <a:srgbClr val="0000FF"/>
              </a:solidFill>
            </a:endParaRPr>
          </a:p>
        </p:txBody>
      </p:sp>
      <p:pic>
        <p:nvPicPr>
          <p:cNvPr id="5" name="Picture 4" descr="trig-anim.gif"/>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563794" y="3271540"/>
            <a:ext cx="5199470" cy="3127018"/>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Using Parallax Angles</a:t>
            </a:r>
            <a:endParaRPr lang="en-US" dirty="0"/>
          </a:p>
        </p:txBody>
      </p:sp>
      <p:sp>
        <p:nvSpPr>
          <p:cNvPr id="5" name="Text Placeholder 4"/>
          <p:cNvSpPr>
            <a:spLocks noGrp="1"/>
          </p:cNvSpPr>
          <p:nvPr>
            <p:ph type="body" idx="1"/>
          </p:nvPr>
        </p:nvSpPr>
        <p:spPr/>
        <p:txBody>
          <a:bodyPr>
            <a:normAutofit lnSpcReduction="10000"/>
          </a:bodyPr>
          <a:lstStyle/>
          <a:p>
            <a:pPr algn="ctr"/>
            <a:r>
              <a:rPr lang="en-US" dirty="0" smtClean="0"/>
              <a:t>Measuring stellar parallax</a:t>
            </a:r>
            <a:endParaRPr lang="en-US" dirty="0"/>
          </a:p>
        </p:txBody>
      </p:sp>
      <p:sp>
        <p:nvSpPr>
          <p:cNvPr id="7" name="Text Placeholder 6"/>
          <p:cNvSpPr>
            <a:spLocks noGrp="1"/>
          </p:cNvSpPr>
          <p:nvPr>
            <p:ph type="body" sz="half" idx="3"/>
          </p:nvPr>
        </p:nvSpPr>
        <p:spPr/>
        <p:txBody>
          <a:bodyPr>
            <a:normAutofit lnSpcReduction="10000"/>
          </a:bodyPr>
          <a:lstStyle/>
          <a:p>
            <a:pPr algn="ctr"/>
            <a:r>
              <a:rPr lang="en-US" dirty="0" smtClean="0"/>
              <a:t>Measuring the height of a flagpole</a:t>
            </a:r>
            <a:endParaRPr lang="en-US" dirty="0"/>
          </a:p>
        </p:txBody>
      </p:sp>
      <p:pic>
        <p:nvPicPr>
          <p:cNvPr id="12" name="Content Placeholder 11" descr="trig_goodness.PNG"/>
          <p:cNvPicPr>
            <a:picLocks noGrp="1" noChangeAspect="1"/>
          </p:cNvPicPr>
          <p:nvPr>
            <p:ph sz="quarter" idx="4"/>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t="-10173" b="-10173"/>
          <a:stretch>
            <a:fillRect/>
          </a:stretch>
        </p:blipFill>
        <p:spPr/>
      </p:pic>
      <p:pic>
        <p:nvPicPr>
          <p:cNvPr id="11" name="Content Placeholder 10" descr="p5d2.gif"/>
          <p:cNvPicPr>
            <a:picLocks noGrp="1" noChangeAspect="1"/>
          </p:cNvPicPr>
          <p:nvPr>
            <p:ph sz="quarter" idx="2"/>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t="-129163" b="-129163"/>
          <a:stretch>
            <a:fillRect/>
          </a:stretch>
        </p:blipFill>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327131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4000" dirty="0" smtClean="0"/>
              <a:t>Can only be used to judge the distance to the nearest stars</a:t>
            </a:r>
          </a:p>
          <a:p>
            <a:r>
              <a:rPr lang="en-US" sz="4000" dirty="0" smtClean="0"/>
              <a:t>For extremely distant stars, even having two viewpoints separated by 186 million miles is not enough to make a star appear to jump from side to side.</a:t>
            </a:r>
          </a:p>
          <a:p>
            <a:endParaRPr lang="en-US" dirty="0"/>
          </a:p>
        </p:txBody>
      </p:sp>
      <p:sp>
        <p:nvSpPr>
          <p:cNvPr id="3" name="Title 2"/>
          <p:cNvSpPr>
            <a:spLocks noGrp="1"/>
          </p:cNvSpPr>
          <p:nvPr>
            <p:ph type="title"/>
          </p:nvPr>
        </p:nvSpPr>
        <p:spPr/>
        <p:txBody>
          <a:bodyPr/>
          <a:lstStyle/>
          <a:p>
            <a:pPr algn="ctr"/>
            <a:r>
              <a:rPr lang="en-US" dirty="0" smtClean="0"/>
              <a:t>Limitations of Parallax</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959521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dirty="0" smtClean="0"/>
              <a:t>Parallax is the apparent displacement of an object against the background when seen from two different perspectives.</a:t>
            </a:r>
            <a:endParaRPr lang="en-US" sz="3200" dirty="0"/>
          </a:p>
        </p:txBody>
      </p:sp>
      <p:sp>
        <p:nvSpPr>
          <p:cNvPr id="3" name="Title 2"/>
          <p:cNvSpPr>
            <a:spLocks noGrp="1"/>
          </p:cNvSpPr>
          <p:nvPr>
            <p:ph type="title"/>
          </p:nvPr>
        </p:nvSpPr>
        <p:spPr/>
        <p:txBody>
          <a:bodyPr/>
          <a:lstStyle/>
          <a:p>
            <a:pPr algn="ctr"/>
            <a:r>
              <a:rPr lang="en-US" dirty="0" smtClean="0"/>
              <a:t>Definition of Parallax</a:t>
            </a:r>
            <a:endParaRPr lang="en-US" dirty="0"/>
          </a:p>
        </p:txBody>
      </p:sp>
      <p:pic>
        <p:nvPicPr>
          <p:cNvPr id="4" name="Picture 3" descr="normal_parallaxdemo+0-280x210.gif"/>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379180" y="3459162"/>
            <a:ext cx="3556000" cy="266700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938586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smtClean="0"/>
          </a:p>
          <a:p>
            <a:r>
              <a:rPr lang="en-US" sz="3600" dirty="0" smtClean="0"/>
              <a:t>To measure the distance to a star, astronomers measure the parallax shift of the star using 2 points of view that are as far apart as possible-at opposite sides of Earth’s orbit.</a:t>
            </a:r>
          </a:p>
        </p:txBody>
      </p:sp>
      <p:sp>
        <p:nvSpPr>
          <p:cNvPr id="3" name="Title 2"/>
          <p:cNvSpPr>
            <a:spLocks noGrp="1"/>
          </p:cNvSpPr>
          <p:nvPr>
            <p:ph type="title"/>
          </p:nvPr>
        </p:nvSpPr>
        <p:spPr/>
        <p:txBody>
          <a:bodyPr/>
          <a:lstStyle/>
          <a:p>
            <a:pPr algn="ctr"/>
            <a:r>
              <a:rPr lang="en-US" dirty="0" smtClean="0"/>
              <a:t>How to Measure Stellar Parallax</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Content Placeholder 3" descr="Perihelion-Earth-2015_S.jpg"/>
          <p:cNvPicPr>
            <a:picLocks noGrp="1" noChangeAspect="1"/>
          </p:cNvPicPr>
          <p:nvPr>
            <p:ph idx="1"/>
          </p:nvPr>
        </p:nvPicPr>
        <p:blipFill>
          <a:blip r:embed="rId2"/>
          <a:srcRect t="-1649" b="-1649"/>
          <a:stretch>
            <a:fillRect/>
          </a:stretch>
        </p:blipFill>
        <p:spPr/>
      </p:pic>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001733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direction from Earth to a nearby star changes as our planet orbits the Sun and the nearby star appears to move back and forth against the background of more distant stars. </a:t>
            </a:r>
            <a:endParaRPr lang="en-US" dirty="0"/>
          </a:p>
        </p:txBody>
      </p:sp>
      <p:sp>
        <p:nvSpPr>
          <p:cNvPr id="3" name="Title 2"/>
          <p:cNvSpPr>
            <a:spLocks noGrp="1"/>
          </p:cNvSpPr>
          <p:nvPr>
            <p:ph type="title"/>
          </p:nvPr>
        </p:nvSpPr>
        <p:spPr/>
        <p:txBody>
          <a:bodyPr/>
          <a:lstStyle/>
          <a:p>
            <a:endParaRPr lang="en-US" dirty="0"/>
          </a:p>
        </p:txBody>
      </p:sp>
      <p:pic>
        <p:nvPicPr>
          <p:cNvPr id="5" name="Picture 4" descr="parall_an.gif"/>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288246" y="3203007"/>
            <a:ext cx="4205102" cy="3422848"/>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14990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Content Placeholder 3" descr="parallax.gif"/>
          <p:cNvPicPr>
            <a:picLocks noGrp="1" noChangeAspect="1"/>
          </p:cNvPicPr>
          <p:nvPr>
            <p:ph idx="1"/>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l="-18140" r="-18140"/>
          <a:stretch>
            <a:fillRect/>
          </a:stretch>
        </p:blipFill>
        <p:spPr/>
      </p:pic>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604291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smtClean="0"/>
              <a:t>The parallax (p) of a star is equal to half the angle through which the star’s apparent position shifts as Earth moves from one side of its orbit to the other.  The larger the parallax (p) the smaller the distance (d) to the star.</a:t>
            </a:r>
            <a:endParaRPr lang="en-US" sz="3600" dirty="0"/>
          </a:p>
        </p:txBody>
      </p:sp>
      <p:sp>
        <p:nvSpPr>
          <p:cNvPr id="3" name="Title 2"/>
          <p:cNvSpPr>
            <a:spLocks noGrp="1"/>
          </p:cNvSpPr>
          <p:nvPr>
            <p:ph type="title"/>
          </p:nvPr>
        </p:nvSpPr>
        <p:spPr/>
        <p:txBody>
          <a:bodyPr/>
          <a:lstStyle/>
          <a:p>
            <a:pPr algn="ctr"/>
            <a:r>
              <a:rPr lang="en-US" dirty="0" smtClean="0"/>
              <a:t>Stellar Parallax</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881423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Content Placeholder 3" descr="stelpar.gif"/>
          <p:cNvPicPr>
            <a:picLocks noGrp="1" noChangeAspect="1"/>
          </p:cNvPicPr>
          <p:nvPr>
            <p:ph idx="1"/>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l="-18936" r="-18936"/>
          <a:stretch>
            <a:fillRect/>
          </a:stretch>
        </p:blipFill>
        <p:spPr/>
      </p:pic>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839630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How do we change this apparent shift into a distance measurement?</a:t>
            </a:r>
            <a:endParaRPr lang="en-US" dirty="0"/>
          </a:p>
        </p:txBody>
      </p:sp>
      <p:sp>
        <p:nvSpPr>
          <p:cNvPr id="12" name="Text Placeholder 11"/>
          <p:cNvSpPr>
            <a:spLocks noGrp="1"/>
          </p:cNvSpPr>
          <p:nvPr>
            <p:ph type="body" idx="1"/>
          </p:nvPr>
        </p:nvSpPr>
        <p:spPr/>
        <p:txBody>
          <a:bodyPr/>
          <a:lstStyle/>
          <a:p>
            <a:pPr algn="ctr"/>
            <a:r>
              <a:rPr lang="en-US" dirty="0" smtClean="0"/>
              <a:t>Parallax Formula</a:t>
            </a:r>
            <a:endParaRPr lang="en-US" dirty="0"/>
          </a:p>
        </p:txBody>
      </p:sp>
      <p:sp>
        <p:nvSpPr>
          <p:cNvPr id="13" name="Text Placeholder 12"/>
          <p:cNvSpPr>
            <a:spLocks noGrp="1"/>
          </p:cNvSpPr>
          <p:nvPr>
            <p:ph type="body" sz="half" idx="3"/>
          </p:nvPr>
        </p:nvSpPr>
        <p:spPr/>
        <p:txBody>
          <a:bodyPr/>
          <a:lstStyle/>
          <a:p>
            <a:pPr algn="ctr"/>
            <a:r>
              <a:rPr lang="en-US" dirty="0" smtClean="0"/>
              <a:t>Visualizing Parallax</a:t>
            </a:r>
            <a:endParaRPr lang="en-US" dirty="0"/>
          </a:p>
        </p:txBody>
      </p:sp>
      <p:pic>
        <p:nvPicPr>
          <p:cNvPr id="10" name="Content Placeholder 9" descr="pform.gif"/>
          <p:cNvPicPr>
            <a:picLocks noGrp="1" noChangeAspect="1"/>
          </p:cNvPicPr>
          <p:nvPr>
            <p:ph sz="quarter" idx="2"/>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t="-29621" b="-29621"/>
          <a:stretch>
            <a:fillRect/>
          </a:stretch>
        </p:blipFill>
        <p:spPr/>
      </p:pic>
      <p:pic>
        <p:nvPicPr>
          <p:cNvPr id="17" name="Content Placeholder 16" descr="stelpar.gif"/>
          <p:cNvPicPr>
            <a:picLocks noGrp="1" noChangeAspect="1"/>
          </p:cNvPicPr>
          <p:nvPr>
            <p:ph sz="quarter" idx="4"/>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t="-14310" b="-14310"/>
          <a:stretch>
            <a:fillRect/>
          </a:stretch>
        </p:blipFill>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788330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Concourse.thmx</Template>
  <TotalTime>76</TotalTime>
  <Words>273</Words>
  <Application>Microsoft Macintosh PowerPoint</Application>
  <PresentationFormat>On-screen Show (4:3)</PresentationFormat>
  <Paragraphs>21</Paragraphs>
  <Slides>14</Slides>
  <Notes>0</Notes>
  <HiddenSlides>0</HiddenSlides>
  <MMClips>0</MMClips>
  <ScaleCrop>false</ScaleCrop>
  <HeadingPairs>
    <vt:vector size="4" baseType="variant">
      <vt:variant>
        <vt:lpstr>Design Template</vt:lpstr>
      </vt:variant>
      <vt:variant>
        <vt:i4>1</vt:i4>
      </vt:variant>
      <vt:variant>
        <vt:lpstr>Slide Titles</vt:lpstr>
      </vt:variant>
      <vt:variant>
        <vt:i4>14</vt:i4>
      </vt:variant>
    </vt:vector>
  </HeadingPairs>
  <TitlesOfParts>
    <vt:vector size="15" baseType="lpstr">
      <vt:lpstr>Concourse</vt:lpstr>
      <vt:lpstr>Measuring Parallax</vt:lpstr>
      <vt:lpstr>Definition of Parallax</vt:lpstr>
      <vt:lpstr>How to Measure Stellar Parallax</vt:lpstr>
      <vt:lpstr>Slide 4</vt:lpstr>
      <vt:lpstr>Slide 5</vt:lpstr>
      <vt:lpstr>Slide 6</vt:lpstr>
      <vt:lpstr>Stellar Parallax</vt:lpstr>
      <vt:lpstr>Slide 8</vt:lpstr>
      <vt:lpstr>How do we change this apparent shift into a distance measurement?</vt:lpstr>
      <vt:lpstr>Slide 10</vt:lpstr>
      <vt:lpstr>Slide 11</vt:lpstr>
      <vt:lpstr>Baseline</vt:lpstr>
      <vt:lpstr>Using Parallax Angles</vt:lpstr>
      <vt:lpstr>Limitations of Parallax</vt:lpstr>
    </vt:vector>
  </TitlesOfParts>
  <Manager/>
  <Company>WUSD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Measuring Parallax</dc:title>
  <dc:subject/>
  <dc:creator>Sarah Hart</dc:creator>
  <cp:keywords/>
  <dc:description/>
  <cp:lastModifiedBy>Sarah Hart</cp:lastModifiedBy>
  <cp:revision>7</cp:revision>
  <dcterms:created xsi:type="dcterms:W3CDTF">2015-10-05T16:02:56Z</dcterms:created>
  <dcterms:modified xsi:type="dcterms:W3CDTF">2015-10-05T16:03:23Z</dcterms:modified>
  <cp:category/>
</cp:coreProperties>
</file>