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57" r:id="rId4"/>
    <p:sldId id="258" r:id="rId5"/>
    <p:sldId id="259" r:id="rId6"/>
    <p:sldId id="261" r:id="rId7"/>
    <p:sldId id="262" r:id="rId8"/>
    <p:sldId id="267" r:id="rId9"/>
    <p:sldId id="268" r:id="rId10"/>
    <p:sldId id="269" r:id="rId11"/>
    <p:sldId id="270" r:id="rId12"/>
    <p:sldId id="271" r:id="rId13"/>
    <p:sldId id="264" r:id="rId14"/>
    <p:sldId id="265" r:id="rId15"/>
    <p:sldId id="276" r:id="rId16"/>
    <p:sldId id="277" r:id="rId17"/>
    <p:sldId id="278" r:id="rId18"/>
    <p:sldId id="279" r:id="rId19"/>
    <p:sldId id="280" r:id="rId20"/>
    <p:sldId id="272" r:id="rId21"/>
    <p:sldId id="273" r:id="rId22"/>
    <p:sldId id="274" r:id="rId23"/>
    <p:sldId id="281" r:id="rId24"/>
    <p:sldId id="282" r:id="rId25"/>
    <p:sldId id="283" r:id="rId26"/>
    <p:sldId id="286" r:id="rId27"/>
    <p:sldId id="284" r:id="rId28"/>
    <p:sldId id="287" r:id="rId29"/>
    <p:sldId id="285" r:id="rId30"/>
    <p:sldId id="288" r:id="rId31"/>
    <p:sldId id="289" r:id="rId32"/>
    <p:sldId id="290" r:id="rId33"/>
    <p:sldId id="291" r:id="rId34"/>
    <p:sldId id="292" r:id="rId35"/>
    <p:sldId id="293"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7" d="100"/>
          <a:sy n="97" d="100"/>
        </p:scale>
        <p:origin x="-37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chor="t">
            <a:normAutofit/>
          </a:bodyPr>
          <a:lstStyle>
            <a:lvl1pPr marL="0" indent="0" algn="ct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10/25/15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36636D-D922-432D-A958-524484B5923D}" type="datetimeFigureOut">
              <a:rPr lang="en-US" smtClean="0"/>
              <a:pPr/>
              <a:t>10/25/15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10/25/15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10/25/15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36636D-D922-432D-A958-524484B5923D}" type="datetimeFigureOut">
              <a:rPr lang="en-US" smtClean="0"/>
              <a:pPr/>
              <a:t>10/25/15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36636D-D922-432D-A958-524484B5923D}" type="datetimeFigureOut">
              <a:rPr lang="en-US" smtClean="0"/>
              <a:pPr/>
              <a:t>10/25/15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36636D-D922-432D-A958-524484B5923D}" type="datetimeFigureOut">
              <a:rPr lang="en-US" smtClean="0"/>
              <a:pPr/>
              <a:t>10/25/15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36636D-D922-432D-A958-524484B5923D}" type="datetimeFigureOut">
              <a:rPr lang="en-US" smtClean="0"/>
              <a:pPr/>
              <a:t>10/25/15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smtClean="0"/>
              <a:pPr/>
              <a:t>10/25/15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pPr/>
              <a:t>10/25/15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nchor="t"/>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pPr/>
              <a:t>10/25/15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11430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36636D-D922-432D-A958-524484B5923D}" type="datetimeFigureOut">
              <a:rPr lang="en-US" smtClean="0"/>
              <a:pPr/>
              <a:t>10/25/15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28FB93-0A08-4E7D-8E63-9EFA29F1E09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50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50000"/>
        </a:lnSpc>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0.gif"/><Relationship Id="rId3" Type="http://schemas.openxmlformats.org/officeDocument/2006/relationships/image" Target="../media/image1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gif"/></Relationships>
</file>

<file path=ppt/slides/_rels/slide18.xml.rels><?xml version="1.0" encoding="UTF-8" standalone="yes"?>
<Relationships xmlns="http://schemas.openxmlformats.org/package/2006/relationships"><Relationship Id="rId3" Type="http://schemas.openxmlformats.org/officeDocument/2006/relationships/image" Target="../media/image15.gif"/><Relationship Id="rId4" Type="http://schemas.openxmlformats.org/officeDocument/2006/relationships/image" Target="../media/image16.gif"/><Relationship Id="rId1" Type="http://schemas.openxmlformats.org/officeDocument/2006/relationships/slideLayout" Target="../slideLayouts/slideLayout5.xml"/><Relationship Id="rId2" Type="http://schemas.openxmlformats.org/officeDocument/2006/relationships/image" Target="../media/image1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1.gif"/><Relationship Id="rId3" Type="http://schemas.openxmlformats.org/officeDocument/2006/relationships/image" Target="../media/image22.gi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3.gi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gi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gi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PROPERTIES OF LIGHT</a:t>
            </a:r>
            <a:endParaRPr lang="en-US" dirty="0"/>
          </a:p>
        </p:txBody>
      </p:sp>
      <p:sp>
        <p:nvSpPr>
          <p:cNvPr id="3" name="Subtitle 2"/>
          <p:cNvSpPr>
            <a:spLocks noGrp="1"/>
          </p:cNvSpPr>
          <p:nvPr>
            <p:ph type="subTitle" idx="1"/>
          </p:nvPr>
        </p:nvSpPr>
        <p:spPr/>
        <p:txBody>
          <a:bodyPr/>
          <a:lstStyle/>
          <a:p>
            <a:r>
              <a:rPr lang="en-US" dirty="0" smtClean="0"/>
              <a:t>A little review</a:t>
            </a:r>
            <a:endParaRPr lang="en-US" dirty="0"/>
          </a:p>
        </p:txBody>
      </p:sp>
    </p:spTree>
    <p:extLst>
      <p:ext uri="{BB962C8B-B14F-4D97-AF65-F5344CB8AC3E}">
        <p14:creationId xmlns:p14="http://schemas.microsoft.com/office/powerpoint/2010/main" val="384662070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Law of Reflection</a:t>
            </a:r>
            <a:endParaRPr lang="en-US" dirty="0"/>
          </a:p>
        </p:txBody>
      </p:sp>
      <p:sp>
        <p:nvSpPr>
          <p:cNvPr id="3" name="Content Placeholder 2"/>
          <p:cNvSpPr>
            <a:spLocks noGrp="1"/>
          </p:cNvSpPr>
          <p:nvPr>
            <p:ph idx="1"/>
          </p:nvPr>
        </p:nvSpPr>
        <p:spPr/>
        <p:txBody>
          <a:bodyPr/>
          <a:lstStyle/>
          <a:p>
            <a:pPr>
              <a:lnSpc>
                <a:spcPct val="100000"/>
              </a:lnSpc>
            </a:pPr>
            <a:r>
              <a:rPr lang="en-US" dirty="0" smtClean="0"/>
              <a:t>Reflection occurs when a wave strikes an object and bounces off</a:t>
            </a:r>
          </a:p>
          <a:p>
            <a:pPr>
              <a:lnSpc>
                <a:spcPct val="100000"/>
              </a:lnSpc>
            </a:pPr>
            <a:endParaRPr lang="en-US" dirty="0"/>
          </a:p>
          <a:p>
            <a:pPr>
              <a:lnSpc>
                <a:spcPct val="100000"/>
              </a:lnSpc>
            </a:pPr>
            <a:endParaRPr lang="en-US" dirty="0" smtClean="0"/>
          </a:p>
          <a:p>
            <a:pPr>
              <a:lnSpc>
                <a:spcPct val="100000"/>
              </a:lnSpc>
            </a:pPr>
            <a:endParaRPr lang="en-US" dirty="0"/>
          </a:p>
          <a:p>
            <a:pPr>
              <a:lnSpc>
                <a:spcPct val="100000"/>
              </a:lnSpc>
            </a:pPr>
            <a:endParaRPr lang="en-US" dirty="0"/>
          </a:p>
        </p:txBody>
      </p:sp>
      <p:pic>
        <p:nvPicPr>
          <p:cNvPr id="5" name="Picture 4" descr="reflect.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5717" y="3294955"/>
            <a:ext cx="5333622" cy="3323412"/>
          </a:xfrm>
          <a:prstGeom prst="rect">
            <a:avLst/>
          </a:prstGeom>
        </p:spPr>
      </p:pic>
    </p:spTree>
    <p:extLst>
      <p:ext uri="{BB962C8B-B14F-4D97-AF65-F5344CB8AC3E}">
        <p14:creationId xmlns:p14="http://schemas.microsoft.com/office/powerpoint/2010/main" val="1208782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Refraction</a:t>
            </a:r>
            <a:endParaRPr lang="en-US" dirty="0"/>
          </a:p>
        </p:txBody>
      </p:sp>
      <p:sp>
        <p:nvSpPr>
          <p:cNvPr id="3" name="Content Placeholder 2"/>
          <p:cNvSpPr>
            <a:spLocks noGrp="1"/>
          </p:cNvSpPr>
          <p:nvPr>
            <p:ph idx="1"/>
          </p:nvPr>
        </p:nvSpPr>
        <p:spPr/>
        <p:txBody>
          <a:bodyPr/>
          <a:lstStyle/>
          <a:p>
            <a:pPr>
              <a:lnSpc>
                <a:spcPct val="100000"/>
              </a:lnSpc>
            </a:pPr>
            <a:r>
              <a:rPr lang="en-US" dirty="0" smtClean="0"/>
              <a:t>Refraction is the bending of waves caused by a change in their speed when they move from one medium to another</a:t>
            </a:r>
          </a:p>
          <a:p>
            <a:pPr>
              <a:lnSpc>
                <a:spcPct val="100000"/>
              </a:lnSpc>
            </a:pPr>
            <a:r>
              <a:rPr lang="en-US" dirty="0" smtClean="0"/>
              <a:t>The greater the difference between the speeds of light in two media the more the light is bent</a:t>
            </a:r>
          </a:p>
          <a:p>
            <a:pPr>
              <a:lnSpc>
                <a:spcPct val="100000"/>
              </a:lnSpc>
            </a:pPr>
            <a:endParaRPr lang="en-US" dirty="0"/>
          </a:p>
        </p:txBody>
      </p:sp>
    </p:spTree>
    <p:extLst>
      <p:ext uri="{BB962C8B-B14F-4D97-AF65-F5344CB8AC3E}">
        <p14:creationId xmlns:p14="http://schemas.microsoft.com/office/powerpoint/2010/main" val="2666161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Refraction-of-light-in-water.jpg"/>
          <p:cNvPicPr>
            <a:picLocks noGrp="1" noChangeAspect="1"/>
          </p:cNvPicPr>
          <p:nvPr>
            <p:ph idx="1"/>
          </p:nvPr>
        </p:nvPicPr>
        <p:blipFill>
          <a:blip r:embed="rId2">
            <a:extLst>
              <a:ext uri="{28A0092B-C50C-407E-A947-70E740481C1C}">
                <a14:useLocalDpi xmlns:a14="http://schemas.microsoft.com/office/drawing/2010/main" val="0"/>
              </a:ext>
            </a:extLst>
          </a:blip>
          <a:srcRect l="-10610" r="-10610"/>
          <a:stretch>
            <a:fillRect/>
          </a:stretch>
        </p:blipFill>
        <p:spPr/>
      </p:pic>
    </p:spTree>
    <p:extLst>
      <p:ext uri="{BB962C8B-B14F-4D97-AF65-F5344CB8AC3E}">
        <p14:creationId xmlns:p14="http://schemas.microsoft.com/office/powerpoint/2010/main" val="3249331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Light is measured in wavelengths</a:t>
            </a:r>
            <a:endParaRPr lang="en-US" dirty="0"/>
          </a:p>
        </p:txBody>
      </p:sp>
      <p:pic>
        <p:nvPicPr>
          <p:cNvPr id="4" name="Content Placeholder 3" descr="lightwaves.jpg"/>
          <p:cNvPicPr>
            <a:picLocks noGrp="1" noChangeAspect="1"/>
          </p:cNvPicPr>
          <p:nvPr>
            <p:ph idx="1"/>
          </p:nvPr>
        </p:nvPicPr>
        <p:blipFill>
          <a:blip r:embed="rId2">
            <a:extLst>
              <a:ext uri="{28A0092B-C50C-407E-A947-70E740481C1C}">
                <a14:useLocalDpi xmlns:a14="http://schemas.microsoft.com/office/drawing/2010/main" val="0"/>
              </a:ext>
            </a:extLst>
          </a:blip>
          <a:srcRect l="-7134" r="-7134"/>
          <a:stretch>
            <a:fillRect/>
          </a:stretch>
        </p:blipFill>
        <p:spPr/>
      </p:pic>
    </p:spTree>
    <p:extLst>
      <p:ext uri="{BB962C8B-B14F-4D97-AF65-F5344CB8AC3E}">
        <p14:creationId xmlns:p14="http://schemas.microsoft.com/office/powerpoint/2010/main" val="378181689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Light can also be described in terms of frequency</a:t>
            </a:r>
            <a:endParaRPr lang="en-US" sz="3200" dirty="0"/>
          </a:p>
        </p:txBody>
      </p:sp>
      <p:sp>
        <p:nvSpPr>
          <p:cNvPr id="6" name="Text Placeholder 5"/>
          <p:cNvSpPr>
            <a:spLocks noGrp="1"/>
          </p:cNvSpPr>
          <p:nvPr>
            <p:ph type="body" idx="1"/>
          </p:nvPr>
        </p:nvSpPr>
        <p:spPr>
          <a:xfrm>
            <a:off x="457200" y="1535112"/>
            <a:ext cx="4040188" cy="1028961"/>
          </a:xfrm>
        </p:spPr>
        <p:txBody>
          <a:bodyPr>
            <a:noAutofit/>
          </a:bodyPr>
          <a:lstStyle/>
          <a:p>
            <a:pPr algn="ctr"/>
            <a:r>
              <a:rPr lang="en-US" dirty="0" smtClean="0"/>
              <a:t>Shorter wavelength higher frequency</a:t>
            </a:r>
            <a:endParaRPr lang="en-US" dirty="0"/>
          </a:p>
        </p:txBody>
      </p:sp>
      <p:pic>
        <p:nvPicPr>
          <p:cNvPr id="10" name="Content Placeholder 9" descr="Waves2-640.gif"/>
          <p:cNvPicPr>
            <a:picLocks noGrp="1" noChangeAspect="1"/>
          </p:cNvPicPr>
          <p:nvPr>
            <p:ph sz="half" idx="2"/>
          </p:nvPr>
        </p:nvPicPr>
        <p:blipFill>
          <a:blip r:embed="rId2">
            <a:extLst>
              <a:ext uri="{28A0092B-C50C-407E-A947-70E740481C1C}">
                <a14:useLocalDpi xmlns:a14="http://schemas.microsoft.com/office/drawing/2010/main" val="0"/>
              </a:ext>
            </a:extLst>
          </a:blip>
          <a:srcRect t="-15200" b="-15200"/>
          <a:stretch>
            <a:fillRect/>
          </a:stretch>
        </p:blipFill>
        <p:spPr/>
      </p:pic>
      <p:sp>
        <p:nvSpPr>
          <p:cNvPr id="8" name="Text Placeholder 7"/>
          <p:cNvSpPr>
            <a:spLocks noGrp="1"/>
          </p:cNvSpPr>
          <p:nvPr>
            <p:ph type="body" sz="quarter" idx="3"/>
          </p:nvPr>
        </p:nvSpPr>
        <p:spPr>
          <a:xfrm>
            <a:off x="4645025" y="1535112"/>
            <a:ext cx="4041775" cy="1304539"/>
          </a:xfrm>
        </p:spPr>
        <p:txBody>
          <a:bodyPr>
            <a:normAutofit fontScale="92500" lnSpcReduction="20000"/>
          </a:bodyPr>
          <a:lstStyle/>
          <a:p>
            <a:r>
              <a:rPr lang="en-US" dirty="0" smtClean="0"/>
              <a:t>Frequency is measured in Hz , # of wave crests that pass a given point in 1 second</a:t>
            </a:r>
            <a:endParaRPr lang="en-US" dirty="0"/>
          </a:p>
        </p:txBody>
      </p:sp>
      <p:pic>
        <p:nvPicPr>
          <p:cNvPr id="11" name="Content Placeholder 10" descr="waves.jpg"/>
          <p:cNvPicPr>
            <a:picLocks noGrp="1" noChangeAspect="1"/>
          </p:cNvPicPr>
          <p:nvPr>
            <p:ph sz="quarter" idx="4"/>
          </p:nvPr>
        </p:nvPicPr>
        <p:blipFill>
          <a:blip r:embed="rId3">
            <a:extLst>
              <a:ext uri="{28A0092B-C50C-407E-A947-70E740481C1C}">
                <a14:useLocalDpi xmlns:a14="http://schemas.microsoft.com/office/drawing/2010/main" val="0"/>
              </a:ext>
            </a:extLst>
          </a:blip>
          <a:srcRect t="-72202" b="-72202"/>
          <a:stretch>
            <a:fillRect/>
          </a:stretch>
        </p:blipFill>
        <p:spPr>
          <a:xfrm>
            <a:off x="4645025" y="2564073"/>
            <a:ext cx="4041775" cy="3562090"/>
          </a:xfrm>
        </p:spPr>
      </p:pic>
    </p:spTree>
    <p:extLst>
      <p:ext uri="{BB962C8B-B14F-4D97-AF65-F5344CB8AC3E}">
        <p14:creationId xmlns:p14="http://schemas.microsoft.com/office/powerpoint/2010/main" val="297971917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US" sz="4000" dirty="0" smtClean="0"/>
              <a:t>Similarities in electromagnetic radiation</a:t>
            </a:r>
            <a:endParaRPr lang="en-US" sz="4000" dirty="0"/>
          </a:p>
        </p:txBody>
      </p:sp>
      <p:sp>
        <p:nvSpPr>
          <p:cNvPr id="8" name="Content Placeholder 7"/>
          <p:cNvSpPr>
            <a:spLocks noGrp="1"/>
          </p:cNvSpPr>
          <p:nvPr>
            <p:ph idx="1"/>
          </p:nvPr>
        </p:nvSpPr>
        <p:spPr>
          <a:xfrm>
            <a:off x="457200" y="1873650"/>
            <a:ext cx="8229600" cy="4230559"/>
          </a:xfrm>
        </p:spPr>
        <p:txBody>
          <a:bodyPr/>
          <a:lstStyle/>
          <a:p>
            <a:r>
              <a:rPr lang="en-US" dirty="0" smtClean="0"/>
              <a:t>Various types share many basic properties: </a:t>
            </a:r>
          </a:p>
          <a:p>
            <a:pPr marL="514350" indent="-514350">
              <a:buFont typeface="+mj-lt"/>
              <a:buAutoNum type="arabicPeriod"/>
            </a:pPr>
            <a:r>
              <a:rPr lang="en-US" dirty="0" smtClean="0"/>
              <a:t>All photons</a:t>
            </a:r>
          </a:p>
          <a:p>
            <a:pPr marL="514350" indent="-514350">
              <a:buFont typeface="+mj-lt"/>
              <a:buAutoNum type="arabicPeriod"/>
            </a:pPr>
            <a:r>
              <a:rPr lang="en-US" dirty="0" smtClean="0"/>
              <a:t>All travel at the same speed</a:t>
            </a:r>
          </a:p>
          <a:p>
            <a:pPr marL="514350" indent="-514350">
              <a:buFont typeface="+mj-lt"/>
              <a:buAutoNum type="arabicPeriod"/>
            </a:pPr>
            <a:r>
              <a:rPr lang="en-US" dirty="0" smtClean="0"/>
              <a:t>All sometimes behave as particles and sometimes as waves</a:t>
            </a:r>
            <a:endParaRPr lang="en-US" dirty="0"/>
          </a:p>
        </p:txBody>
      </p:sp>
    </p:spTree>
    <p:extLst>
      <p:ext uri="{BB962C8B-B14F-4D97-AF65-F5344CB8AC3E}">
        <p14:creationId xmlns:p14="http://schemas.microsoft.com/office/powerpoint/2010/main" val="202914390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Differences in electromagnetic radiation</a:t>
            </a:r>
            <a:endParaRPr lang="en-US" sz="4000" dirty="0"/>
          </a:p>
        </p:txBody>
      </p:sp>
      <p:sp>
        <p:nvSpPr>
          <p:cNvPr id="3" name="Content Placeholder 2"/>
          <p:cNvSpPr>
            <a:spLocks noGrp="1"/>
          </p:cNvSpPr>
          <p:nvPr>
            <p:ph idx="1"/>
          </p:nvPr>
        </p:nvSpPr>
        <p:spPr/>
        <p:txBody>
          <a:bodyPr/>
          <a:lstStyle/>
          <a:p>
            <a:r>
              <a:rPr lang="en-US" dirty="0" smtClean="0"/>
              <a:t>Different wavelengths, different energies</a:t>
            </a:r>
          </a:p>
          <a:p>
            <a:r>
              <a:rPr lang="en-US" dirty="0" smtClean="0"/>
              <a:t>React differently with matter</a:t>
            </a:r>
          </a:p>
          <a:p>
            <a:endParaRPr lang="en-US" dirty="0"/>
          </a:p>
          <a:p>
            <a:endParaRPr lang="en-US" dirty="0" smtClean="0"/>
          </a:p>
          <a:p>
            <a:endParaRPr lang="en-US" dirty="0"/>
          </a:p>
        </p:txBody>
      </p:sp>
      <p:sp>
        <p:nvSpPr>
          <p:cNvPr id="8" name="TextBox 7"/>
          <p:cNvSpPr txBox="1"/>
          <p:nvPr/>
        </p:nvSpPr>
        <p:spPr>
          <a:xfrm>
            <a:off x="1345353" y="4250294"/>
            <a:ext cx="3809738" cy="1477328"/>
          </a:xfrm>
          <a:prstGeom prst="rect">
            <a:avLst/>
          </a:prstGeom>
          <a:noFill/>
        </p:spPr>
        <p:txBody>
          <a:bodyPr wrap="square" rtlCol="0">
            <a:spAutoFit/>
          </a:bodyPr>
          <a:lstStyle/>
          <a:p>
            <a:r>
              <a:rPr lang="en-US" dirty="0" smtClean="0"/>
              <a:t>X-rays have high energy and short wavelengths.  X-rays are usually referred to in terms of energy rather than wavelength because their wavelength is so short</a:t>
            </a:r>
            <a:endParaRPr lang="en-US" dirty="0"/>
          </a:p>
        </p:txBody>
      </p:sp>
      <p:pic>
        <p:nvPicPr>
          <p:cNvPr id="9" name="Picture 8" descr="giphy.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5091" y="3697001"/>
            <a:ext cx="3897752" cy="2601713"/>
          </a:xfrm>
          <a:prstGeom prst="rect">
            <a:avLst/>
          </a:prstGeom>
        </p:spPr>
      </p:pic>
    </p:spTree>
    <p:extLst>
      <p:ext uri="{BB962C8B-B14F-4D97-AF65-F5344CB8AC3E}">
        <p14:creationId xmlns:p14="http://schemas.microsoft.com/office/powerpoint/2010/main" val="272758072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Radio waves</a:t>
            </a:r>
            <a:endParaRPr lang="en-US" dirty="0"/>
          </a:p>
        </p:txBody>
      </p:sp>
      <p:sp>
        <p:nvSpPr>
          <p:cNvPr id="3" name="Content Placeholder 2"/>
          <p:cNvSpPr>
            <a:spLocks noGrp="1"/>
          </p:cNvSpPr>
          <p:nvPr>
            <p:ph idx="1"/>
          </p:nvPr>
        </p:nvSpPr>
        <p:spPr/>
        <p:txBody>
          <a:bodyPr/>
          <a:lstStyle/>
          <a:p>
            <a:r>
              <a:rPr lang="en-US" dirty="0" smtClean="0"/>
              <a:t>Radio detects radio waves but not ultraviolet radiation</a:t>
            </a:r>
          </a:p>
          <a:p>
            <a:pPr>
              <a:lnSpc>
                <a:spcPct val="100000"/>
              </a:lnSpc>
            </a:pPr>
            <a:r>
              <a:rPr lang="en-US" sz="2000" dirty="0" smtClean="0"/>
              <a:t>AM stands for Amplitude</a:t>
            </a:r>
          </a:p>
          <a:p>
            <a:pPr marL="0" indent="0">
              <a:lnSpc>
                <a:spcPct val="100000"/>
              </a:lnSpc>
              <a:buNone/>
            </a:pPr>
            <a:r>
              <a:rPr lang="en-US" sz="2000" dirty="0" smtClean="0"/>
              <a:t>Modulation and FM stands for</a:t>
            </a:r>
          </a:p>
          <a:p>
            <a:pPr marL="0" indent="0">
              <a:lnSpc>
                <a:spcPct val="100000"/>
              </a:lnSpc>
              <a:buNone/>
            </a:pPr>
            <a:r>
              <a:rPr lang="en-US" sz="2000" dirty="0" smtClean="0"/>
              <a:t>Frequency Modulation</a:t>
            </a:r>
            <a:endParaRPr lang="en-US" sz="2000" dirty="0"/>
          </a:p>
        </p:txBody>
      </p:sp>
      <p:pic>
        <p:nvPicPr>
          <p:cNvPr id="4" name="Picture 3" descr="Amfm.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9560" y="3586163"/>
            <a:ext cx="3251200" cy="2540000"/>
          </a:xfrm>
          <a:prstGeom prst="rect">
            <a:avLst/>
          </a:prstGeom>
        </p:spPr>
      </p:pic>
    </p:spTree>
    <p:extLst>
      <p:ext uri="{BB962C8B-B14F-4D97-AF65-F5344CB8AC3E}">
        <p14:creationId xmlns:p14="http://schemas.microsoft.com/office/powerpoint/2010/main" val="74551308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Ultraviolet radiation</a:t>
            </a:r>
            <a:endParaRPr lang="en-US" dirty="0"/>
          </a:p>
        </p:txBody>
      </p:sp>
      <p:sp>
        <p:nvSpPr>
          <p:cNvPr id="4" name="Text Placeholder 3"/>
          <p:cNvSpPr>
            <a:spLocks noGrp="1"/>
          </p:cNvSpPr>
          <p:nvPr>
            <p:ph type="body" idx="1"/>
          </p:nvPr>
        </p:nvSpPr>
        <p:spPr/>
        <p:txBody>
          <a:bodyPr/>
          <a:lstStyle/>
          <a:p>
            <a:endParaRPr lang="en-US"/>
          </a:p>
        </p:txBody>
      </p:sp>
      <p:sp>
        <p:nvSpPr>
          <p:cNvPr id="6" name="Text Placeholder 5"/>
          <p:cNvSpPr>
            <a:spLocks noGrp="1"/>
          </p:cNvSpPr>
          <p:nvPr>
            <p:ph type="body" sz="quarter" idx="3"/>
          </p:nvPr>
        </p:nvSpPr>
        <p:spPr>
          <a:xfrm>
            <a:off x="4645025" y="1303867"/>
            <a:ext cx="4041775" cy="871008"/>
          </a:xfrm>
        </p:spPr>
        <p:txBody>
          <a:bodyPr>
            <a:normAutofit fontScale="92500" lnSpcReduction="20000"/>
          </a:bodyPr>
          <a:lstStyle/>
          <a:p>
            <a:pPr algn="ctr"/>
            <a:r>
              <a:rPr lang="en-US" dirty="0" smtClean="0"/>
              <a:t>Ozone depletion decreases our protection from UV radiation</a:t>
            </a:r>
            <a:endParaRPr lang="en-US" dirty="0"/>
          </a:p>
        </p:txBody>
      </p:sp>
      <p:pic>
        <p:nvPicPr>
          <p:cNvPr id="15" name="Content Placeholder 14" descr="uvrays.jpg"/>
          <p:cNvPicPr>
            <a:picLocks noGrp="1" noChangeAspect="1"/>
          </p:cNvPicPr>
          <p:nvPr>
            <p:ph sz="quarter" idx="4"/>
          </p:nvPr>
        </p:nvPicPr>
        <p:blipFill>
          <a:blip r:embed="rId2">
            <a:extLst>
              <a:ext uri="{28A0092B-C50C-407E-A947-70E740481C1C}">
                <a14:useLocalDpi xmlns:a14="http://schemas.microsoft.com/office/drawing/2010/main" val="0"/>
              </a:ext>
            </a:extLst>
          </a:blip>
          <a:srcRect l="-5712" r="-5712"/>
          <a:stretch>
            <a:fillRect/>
          </a:stretch>
        </p:blipFill>
        <p:spPr/>
      </p:pic>
      <p:pic>
        <p:nvPicPr>
          <p:cNvPr id="14" name="Content Placeholder 13" descr="uvrayjp.gif"/>
          <p:cNvPicPr>
            <a:picLocks noGrp="1" noChangeAspect="1"/>
          </p:cNvPicPr>
          <p:nvPr>
            <p:ph sz="half" idx="2"/>
          </p:nvPr>
        </p:nvPicPr>
        <p:blipFill>
          <a:blip r:embed="rId3">
            <a:extLst>
              <a:ext uri="{28A0092B-C50C-407E-A947-70E740481C1C}">
                <a14:useLocalDpi xmlns:a14="http://schemas.microsoft.com/office/drawing/2010/main" val="0"/>
              </a:ext>
            </a:extLst>
          </a:blip>
          <a:srcRect t="-29950" b="-29950"/>
          <a:stretch>
            <a:fillRect/>
          </a:stretch>
        </p:blipFill>
        <p:spPr>
          <a:xfrm>
            <a:off x="457200" y="967691"/>
            <a:ext cx="4040188" cy="3951288"/>
          </a:xfrm>
        </p:spPr>
      </p:pic>
      <p:pic>
        <p:nvPicPr>
          <p:cNvPr id="16" name="Picture 15" descr="radiation_anim2.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60588" y="4516802"/>
            <a:ext cx="2336800" cy="2057400"/>
          </a:xfrm>
          <a:prstGeom prst="rect">
            <a:avLst/>
          </a:prstGeom>
        </p:spPr>
      </p:pic>
    </p:spTree>
    <p:extLst>
      <p:ext uri="{BB962C8B-B14F-4D97-AF65-F5344CB8AC3E}">
        <p14:creationId xmlns:p14="http://schemas.microsoft.com/office/powerpoint/2010/main" val="531916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sz="3600" dirty="0" smtClean="0"/>
              <a:t>Visible light can be seen and is separated into colors</a:t>
            </a:r>
            <a:endParaRPr lang="en-US" sz="3600" dirty="0"/>
          </a:p>
        </p:txBody>
      </p:sp>
      <p:pic>
        <p:nvPicPr>
          <p:cNvPr id="11" name="Content Placeholder 10" descr="giphy.gif"/>
          <p:cNvPicPr>
            <a:picLocks noGrp="1" noChangeAspect="1"/>
          </p:cNvPicPr>
          <p:nvPr>
            <p:ph idx="1"/>
          </p:nvPr>
        </p:nvPicPr>
        <p:blipFill>
          <a:blip r:embed="rId2">
            <a:extLst>
              <a:ext uri="{28A0092B-C50C-407E-A947-70E740481C1C}">
                <a14:useLocalDpi xmlns:a14="http://schemas.microsoft.com/office/drawing/2010/main" val="0"/>
              </a:ext>
            </a:extLst>
          </a:blip>
          <a:srcRect t="1071" b="1071"/>
          <a:stretch>
            <a:fillRect/>
          </a:stretch>
        </p:blipFill>
        <p:spPr/>
      </p:pic>
    </p:spTree>
    <p:extLst>
      <p:ext uri="{BB962C8B-B14F-4D97-AF65-F5344CB8AC3E}">
        <p14:creationId xmlns:p14="http://schemas.microsoft.com/office/powerpoint/2010/main" val="1379067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Speed of Light</a:t>
            </a:r>
            <a:endParaRPr lang="en-US" sz="3600" dirty="0"/>
          </a:p>
        </p:txBody>
      </p:sp>
      <p:sp>
        <p:nvSpPr>
          <p:cNvPr id="3" name="Content Placeholder 2"/>
          <p:cNvSpPr>
            <a:spLocks noGrp="1"/>
          </p:cNvSpPr>
          <p:nvPr>
            <p:ph sz="half" idx="1"/>
          </p:nvPr>
        </p:nvSpPr>
        <p:spPr>
          <a:xfrm>
            <a:off x="457200" y="1246092"/>
            <a:ext cx="4038600" cy="4880071"/>
          </a:xfrm>
        </p:spPr>
        <p:txBody>
          <a:bodyPr>
            <a:normAutofit fontScale="62500" lnSpcReduction="20000"/>
          </a:bodyPr>
          <a:lstStyle/>
          <a:p>
            <a:pPr>
              <a:lnSpc>
                <a:spcPct val="100000"/>
              </a:lnSpc>
            </a:pPr>
            <a:endParaRPr lang="en-US" dirty="0" smtClean="0"/>
          </a:p>
          <a:p>
            <a:pPr>
              <a:lnSpc>
                <a:spcPct val="100000"/>
              </a:lnSpc>
            </a:pPr>
            <a:endParaRPr lang="en-US" dirty="0"/>
          </a:p>
          <a:p>
            <a:pPr>
              <a:lnSpc>
                <a:spcPct val="100000"/>
              </a:lnSpc>
            </a:pPr>
            <a:endParaRPr lang="en-US" dirty="0" smtClean="0"/>
          </a:p>
          <a:p>
            <a:pPr>
              <a:lnSpc>
                <a:spcPct val="100000"/>
              </a:lnSpc>
            </a:pPr>
            <a:endParaRPr lang="en-US" dirty="0"/>
          </a:p>
          <a:p>
            <a:pPr>
              <a:lnSpc>
                <a:spcPct val="100000"/>
              </a:lnSpc>
            </a:pPr>
            <a:endParaRPr lang="en-US" dirty="0" smtClean="0"/>
          </a:p>
          <a:p>
            <a:pPr>
              <a:lnSpc>
                <a:spcPct val="100000"/>
              </a:lnSpc>
            </a:pPr>
            <a:r>
              <a:rPr lang="en-US" sz="4000" dirty="0" smtClean="0"/>
              <a:t>Light </a:t>
            </a:r>
            <a:r>
              <a:rPr lang="en-US" sz="4000" dirty="0"/>
              <a:t>travels through empty space at a speed of  299,792.458 km/s or </a:t>
            </a:r>
            <a:br>
              <a:rPr lang="en-US" sz="4000" dirty="0"/>
            </a:br>
            <a:r>
              <a:rPr lang="en-US" sz="4000" dirty="0"/>
              <a:t>186,282.397 mi/</a:t>
            </a:r>
            <a:r>
              <a:rPr lang="en-US" sz="4000" dirty="0" smtClean="0"/>
              <a:t>s</a:t>
            </a:r>
          </a:p>
          <a:p>
            <a:pPr>
              <a:lnSpc>
                <a:spcPct val="100000"/>
              </a:lnSpc>
            </a:pPr>
            <a:endParaRPr lang="en-US" sz="4000" dirty="0" smtClean="0"/>
          </a:p>
          <a:p>
            <a:pPr>
              <a:lnSpc>
                <a:spcPct val="100000"/>
              </a:lnSpc>
            </a:pPr>
            <a:r>
              <a:rPr lang="en-US" sz="4000" dirty="0" smtClean="0"/>
              <a:t>The speed decreases when light travels through a transparent material</a:t>
            </a:r>
          </a:p>
          <a:p>
            <a:pPr>
              <a:lnSpc>
                <a:spcPct val="100000"/>
              </a:lnSpc>
            </a:pPr>
            <a:endParaRPr lang="en-US" dirty="0" smtClean="0"/>
          </a:p>
          <a:p>
            <a:endParaRPr lang="en-US" dirty="0"/>
          </a:p>
          <a:p>
            <a:endParaRPr lang="en-US" dirty="0" smtClean="0"/>
          </a:p>
          <a:p>
            <a:endParaRPr lang="en-US" dirty="0"/>
          </a:p>
          <a:p>
            <a:endParaRPr lang="en-US" dirty="0"/>
          </a:p>
        </p:txBody>
      </p:sp>
      <p:sp>
        <p:nvSpPr>
          <p:cNvPr id="7" name="Content Placeholder 6"/>
          <p:cNvSpPr>
            <a:spLocks noGrp="1"/>
          </p:cNvSpPr>
          <p:nvPr>
            <p:ph sz="half" idx="2"/>
          </p:nvPr>
        </p:nvSpPr>
        <p:spPr/>
        <p:txBody>
          <a:bodyPr>
            <a:normAutofit fontScale="62500" lnSpcReduction="20000"/>
          </a:bodyPr>
          <a:lstStyle/>
          <a:p>
            <a:endParaRPr lang="en-US"/>
          </a:p>
        </p:txBody>
      </p:sp>
      <p:pic>
        <p:nvPicPr>
          <p:cNvPr id="5" name="Picture 4" descr="javalightspeedfigure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0862" y="1717338"/>
            <a:ext cx="3492500" cy="4229100"/>
          </a:xfrm>
          <a:prstGeom prst="rect">
            <a:avLst/>
          </a:prstGeom>
        </p:spPr>
      </p:pic>
    </p:spTree>
    <p:extLst>
      <p:ext uri="{BB962C8B-B14F-4D97-AF65-F5344CB8AC3E}">
        <p14:creationId xmlns:p14="http://schemas.microsoft.com/office/powerpoint/2010/main" val="93146963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  Color</a:t>
            </a:r>
            <a:endParaRPr lang="en-US" dirty="0"/>
          </a:p>
        </p:txBody>
      </p:sp>
      <p:sp>
        <p:nvSpPr>
          <p:cNvPr id="8" name="Content Placeholder 7"/>
          <p:cNvSpPr>
            <a:spLocks noGrp="1"/>
          </p:cNvSpPr>
          <p:nvPr>
            <p:ph idx="1"/>
          </p:nvPr>
        </p:nvSpPr>
        <p:spPr/>
        <p:txBody>
          <a:bodyPr>
            <a:normAutofit lnSpcReduction="10000"/>
          </a:bodyPr>
          <a:lstStyle/>
          <a:p>
            <a:pPr>
              <a:lnSpc>
                <a:spcPct val="100000"/>
              </a:lnSpc>
            </a:pPr>
            <a:r>
              <a:rPr lang="en-US" dirty="0" smtClean="0"/>
              <a:t>Green grass appears green to our eyes because when struck by white light all light except green is absorbed and the green is reflected</a:t>
            </a:r>
          </a:p>
          <a:p>
            <a:endParaRPr lang="en-US" dirty="0"/>
          </a:p>
          <a:p>
            <a:pPr>
              <a:lnSpc>
                <a:spcPct val="110000"/>
              </a:lnSpc>
            </a:pPr>
            <a:r>
              <a:rPr lang="en-US" dirty="0" smtClean="0"/>
              <a:t>Objects that appear black absorb all colors of light and reflect little or no light back to the eye</a:t>
            </a:r>
            <a:endParaRPr lang="en-US" dirty="0"/>
          </a:p>
        </p:txBody>
      </p:sp>
    </p:spTree>
    <p:extLst>
      <p:ext uri="{BB962C8B-B14F-4D97-AF65-F5344CB8AC3E}">
        <p14:creationId xmlns:p14="http://schemas.microsoft.com/office/powerpoint/2010/main" val="188565830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color-presentation-intro-to-art-4-638.jpg"/>
          <p:cNvPicPr>
            <a:picLocks noGrp="1" noChangeAspect="1"/>
          </p:cNvPicPr>
          <p:nvPr>
            <p:ph idx="1"/>
          </p:nvPr>
        </p:nvPicPr>
        <p:blipFill>
          <a:blip r:embed="rId2">
            <a:extLst>
              <a:ext uri="{28A0092B-C50C-407E-A947-70E740481C1C}">
                <a14:useLocalDpi xmlns:a14="http://schemas.microsoft.com/office/drawing/2010/main" val="0"/>
              </a:ext>
            </a:extLst>
          </a:blip>
          <a:srcRect l="-18258" r="-18258"/>
          <a:stretch>
            <a:fillRect/>
          </a:stretch>
        </p:blipFill>
        <p:spPr/>
      </p:pic>
    </p:spTree>
    <p:extLst>
      <p:ext uri="{BB962C8B-B14F-4D97-AF65-F5344CB8AC3E}">
        <p14:creationId xmlns:p14="http://schemas.microsoft.com/office/powerpoint/2010/main" val="385821681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Light Filters</a:t>
            </a:r>
            <a:endParaRPr lang="en-US" dirty="0"/>
          </a:p>
        </p:txBody>
      </p:sp>
      <p:sp>
        <p:nvSpPr>
          <p:cNvPr id="3" name="Content Placeholder 2"/>
          <p:cNvSpPr>
            <a:spLocks noGrp="1"/>
          </p:cNvSpPr>
          <p:nvPr>
            <p:ph idx="1"/>
          </p:nvPr>
        </p:nvSpPr>
        <p:spPr/>
        <p:txBody>
          <a:bodyPr/>
          <a:lstStyle/>
          <a:p>
            <a:pPr>
              <a:lnSpc>
                <a:spcPct val="100000"/>
              </a:lnSpc>
            </a:pPr>
            <a:r>
              <a:rPr lang="en-US" dirty="0" smtClean="0"/>
              <a:t>A light filter is a transparent material that transmits one or more colors of light but absorbs all others.</a:t>
            </a:r>
          </a:p>
          <a:p>
            <a:pPr>
              <a:lnSpc>
                <a:spcPct val="100000"/>
              </a:lnSpc>
            </a:pPr>
            <a:r>
              <a:rPr lang="en-US" dirty="0" smtClean="0"/>
              <a:t>The color of a filter is the same as the color of light it transmits</a:t>
            </a:r>
          </a:p>
          <a:p>
            <a:endParaRPr lang="en-US" dirty="0"/>
          </a:p>
        </p:txBody>
      </p:sp>
      <p:pic>
        <p:nvPicPr>
          <p:cNvPr id="4" name="Picture 3" descr="filtersfigure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5314" y="4551160"/>
            <a:ext cx="3492500" cy="2184400"/>
          </a:xfrm>
          <a:prstGeom prst="rect">
            <a:avLst/>
          </a:prstGeom>
        </p:spPr>
      </p:pic>
    </p:spTree>
    <p:extLst>
      <p:ext uri="{BB962C8B-B14F-4D97-AF65-F5344CB8AC3E}">
        <p14:creationId xmlns:p14="http://schemas.microsoft.com/office/powerpoint/2010/main" val="91891801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nSpc>
                <a:spcPct val="100000"/>
              </a:lnSpc>
            </a:pPr>
            <a:r>
              <a:rPr lang="en-US" sz="2400" dirty="0"/>
              <a:t>An object appears white when it reflects all wavelengths and black when it absorbs all wavelengths</a:t>
            </a:r>
            <a:r>
              <a:rPr lang="en-US" sz="2400" dirty="0" smtClean="0"/>
              <a:t>. Other objects appear in colors dependent on which wavelengths are absorbed and which are reflected.</a:t>
            </a:r>
          </a:p>
          <a:p>
            <a:pPr>
              <a:lnSpc>
                <a:spcPct val="100000"/>
              </a:lnSpc>
            </a:pPr>
            <a:endParaRPr lang="en-US" dirty="0"/>
          </a:p>
          <a:p>
            <a:endParaRPr lang="en-US" dirty="0"/>
          </a:p>
        </p:txBody>
      </p:sp>
      <p:pic>
        <p:nvPicPr>
          <p:cNvPr id="4" name="Picture 3" descr="l014-litobjects.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4056" y="4128449"/>
            <a:ext cx="5322745" cy="2526048"/>
          </a:xfrm>
          <a:prstGeom prst="rect">
            <a:avLst/>
          </a:prstGeom>
        </p:spPr>
      </p:pic>
    </p:spTree>
    <p:extLst>
      <p:ext uri="{BB962C8B-B14F-4D97-AF65-F5344CB8AC3E}">
        <p14:creationId xmlns:p14="http://schemas.microsoft.com/office/powerpoint/2010/main" val="314852842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Vision</a:t>
            </a:r>
            <a:endParaRPr lang="en-US" dirty="0"/>
          </a:p>
        </p:txBody>
      </p:sp>
      <p:sp>
        <p:nvSpPr>
          <p:cNvPr id="3" name="Content Placeholder 2"/>
          <p:cNvSpPr>
            <a:spLocks noGrp="1"/>
          </p:cNvSpPr>
          <p:nvPr>
            <p:ph idx="1"/>
          </p:nvPr>
        </p:nvSpPr>
        <p:spPr/>
        <p:txBody>
          <a:bodyPr>
            <a:normAutofit/>
          </a:bodyPr>
          <a:lstStyle/>
          <a:p>
            <a:r>
              <a:rPr lang="en-US" sz="2400" dirty="0"/>
              <a:t>Vision begins when light enters the eye and the cornea and lens focus it onto the retina, a thin layer of tissue at the back of the eye that contains millions of light-sensitive cells called photoreceptors. Some photoreceptors are shaped like rods and some are shaped like cones.</a:t>
            </a:r>
          </a:p>
        </p:txBody>
      </p:sp>
    </p:spTree>
    <p:extLst>
      <p:ext uri="{BB962C8B-B14F-4D97-AF65-F5344CB8AC3E}">
        <p14:creationId xmlns:p14="http://schemas.microsoft.com/office/powerpoint/2010/main" val="125982667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Anatomy of the Human Eye</a:t>
            </a:r>
            <a:endParaRPr lang="en-US" dirty="0"/>
          </a:p>
        </p:txBody>
      </p:sp>
      <p:sp>
        <p:nvSpPr>
          <p:cNvPr id="5" name="Text Placeholder 4"/>
          <p:cNvSpPr>
            <a:spLocks noGrp="1"/>
          </p:cNvSpPr>
          <p:nvPr>
            <p:ph type="body" idx="1"/>
          </p:nvPr>
        </p:nvSpPr>
        <p:spPr/>
        <p:txBody>
          <a:bodyPr/>
          <a:lstStyle/>
          <a:p>
            <a:endParaRPr lang="en-US"/>
          </a:p>
        </p:txBody>
      </p:sp>
      <p:sp>
        <p:nvSpPr>
          <p:cNvPr id="7" name="Text Placeholder 6"/>
          <p:cNvSpPr>
            <a:spLocks noGrp="1"/>
          </p:cNvSpPr>
          <p:nvPr>
            <p:ph type="body" sz="quarter" idx="3"/>
          </p:nvPr>
        </p:nvSpPr>
        <p:spPr/>
        <p:txBody>
          <a:bodyPr/>
          <a:lstStyle/>
          <a:p>
            <a:endParaRPr lang="en-US"/>
          </a:p>
        </p:txBody>
      </p:sp>
      <p:pic>
        <p:nvPicPr>
          <p:cNvPr id="10" name="Content Placeholder 9" descr="eye01.gif"/>
          <p:cNvPicPr>
            <a:picLocks noGrp="1" noChangeAspect="1"/>
          </p:cNvPicPr>
          <p:nvPr>
            <p:ph sz="quarter" idx="4"/>
          </p:nvPr>
        </p:nvPicPr>
        <p:blipFill>
          <a:blip r:embed="rId2">
            <a:extLst>
              <a:ext uri="{28A0092B-C50C-407E-A947-70E740481C1C}">
                <a14:useLocalDpi xmlns:a14="http://schemas.microsoft.com/office/drawing/2010/main" val="0"/>
              </a:ext>
            </a:extLst>
          </a:blip>
          <a:srcRect l="-1145" r="-1145"/>
          <a:stretch>
            <a:fillRect/>
          </a:stretch>
        </p:blipFill>
        <p:spPr/>
      </p:pic>
      <p:pic>
        <p:nvPicPr>
          <p:cNvPr id="12" name="Content Placeholder 11" descr="human_eye.gif"/>
          <p:cNvPicPr>
            <a:picLocks noGrp="1" noChangeAspect="1"/>
          </p:cNvPicPr>
          <p:nvPr>
            <p:ph sz="half" idx="2"/>
          </p:nvPr>
        </p:nvPicPr>
        <p:blipFill>
          <a:blip r:embed="rId3">
            <a:extLst>
              <a:ext uri="{28A0092B-C50C-407E-A947-70E740481C1C}">
                <a14:useLocalDpi xmlns:a14="http://schemas.microsoft.com/office/drawing/2010/main" val="0"/>
              </a:ext>
            </a:extLst>
          </a:blip>
          <a:srcRect t="-44234" b="-44234"/>
          <a:stretch>
            <a:fillRect/>
          </a:stretch>
        </p:blipFill>
        <p:spPr/>
      </p:pic>
    </p:spTree>
    <p:extLst>
      <p:ext uri="{BB962C8B-B14F-4D97-AF65-F5344CB8AC3E}">
        <p14:creationId xmlns:p14="http://schemas.microsoft.com/office/powerpoint/2010/main" val="160200506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pic>
        <p:nvPicPr>
          <p:cNvPr id="8" name="Picture 7" descr="Eye-anatomy.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6657" y="1747841"/>
            <a:ext cx="5446791" cy="4554390"/>
          </a:xfrm>
          <a:prstGeom prst="rect">
            <a:avLst/>
          </a:prstGeom>
        </p:spPr>
      </p:pic>
    </p:spTree>
    <p:extLst>
      <p:ext uri="{BB962C8B-B14F-4D97-AF65-F5344CB8AC3E}">
        <p14:creationId xmlns:p14="http://schemas.microsoft.com/office/powerpoint/2010/main" val="375171188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sp>
        <p:nvSpPr>
          <p:cNvPr id="8" name="Content Placeholder 7"/>
          <p:cNvSpPr>
            <a:spLocks noGrp="1"/>
          </p:cNvSpPr>
          <p:nvPr>
            <p:ph idx="1"/>
          </p:nvPr>
        </p:nvSpPr>
        <p:spPr/>
        <p:txBody>
          <a:bodyPr>
            <a:normAutofit fontScale="92500" lnSpcReduction="20000"/>
          </a:bodyPr>
          <a:lstStyle/>
          <a:p>
            <a:r>
              <a:rPr lang="en-US" dirty="0" smtClean="0"/>
              <a:t>Many </a:t>
            </a:r>
            <a:r>
              <a:rPr lang="en-US" dirty="0"/>
              <a:t>more rods than cones </a:t>
            </a:r>
            <a:endParaRPr lang="en-US" dirty="0" smtClean="0"/>
          </a:p>
          <a:p>
            <a:r>
              <a:rPr lang="en-US" dirty="0" smtClean="0"/>
              <a:t>Both contain </a:t>
            </a:r>
            <a:r>
              <a:rPr lang="en-US" dirty="0" err="1"/>
              <a:t>photopigment</a:t>
            </a:r>
            <a:r>
              <a:rPr lang="en-US" dirty="0"/>
              <a:t> molecules that undergo a chemical change when they absorb light. </a:t>
            </a:r>
            <a:endParaRPr lang="en-US" dirty="0" smtClean="0"/>
          </a:p>
          <a:p>
            <a:r>
              <a:rPr lang="en-US" dirty="0" smtClean="0"/>
              <a:t>Chemical change </a:t>
            </a:r>
            <a:r>
              <a:rPr lang="en-US" dirty="0"/>
              <a:t>acts like an on-switch, triggering electrical signals that are then passed from the retina to the visual parts of the brain.</a:t>
            </a:r>
          </a:p>
        </p:txBody>
      </p:sp>
    </p:spTree>
    <p:extLst>
      <p:ext uri="{BB962C8B-B14F-4D97-AF65-F5344CB8AC3E}">
        <p14:creationId xmlns:p14="http://schemas.microsoft.com/office/powerpoint/2010/main" val="166091483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sz="2400" dirty="0"/>
              <a:t>Rods and cones are different in how they respond to light. Rods are more responsive to dim light, which makes them useful for night vision. Cones are more responsive to bright light, such as in the daytime when light is plentiful. </a:t>
            </a:r>
            <a:endParaRPr lang="en-US" sz="2400" dirty="0" smtClean="0"/>
          </a:p>
          <a:p>
            <a:endParaRPr lang="en-US" sz="2400" dirty="0"/>
          </a:p>
          <a:p>
            <a:endParaRPr lang="en-US" sz="2400" dirty="0"/>
          </a:p>
        </p:txBody>
      </p:sp>
      <p:pic>
        <p:nvPicPr>
          <p:cNvPr id="4" name="Picture 3" descr="lightbulb2-low.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7526" y="4438878"/>
            <a:ext cx="2235805" cy="2235805"/>
          </a:xfrm>
          <a:prstGeom prst="rect">
            <a:avLst/>
          </a:prstGeom>
        </p:spPr>
      </p:pic>
    </p:spTree>
    <p:extLst>
      <p:ext uri="{BB962C8B-B14F-4D97-AF65-F5344CB8AC3E}">
        <p14:creationId xmlns:p14="http://schemas.microsoft.com/office/powerpoint/2010/main" val="61754924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Photopigments</a:t>
            </a:r>
            <a:endParaRPr lang="en-US" dirty="0"/>
          </a:p>
        </p:txBody>
      </p:sp>
      <p:sp>
        <p:nvSpPr>
          <p:cNvPr id="3" name="Content Placeholder 2"/>
          <p:cNvSpPr>
            <a:spLocks noGrp="1"/>
          </p:cNvSpPr>
          <p:nvPr>
            <p:ph idx="1"/>
          </p:nvPr>
        </p:nvSpPr>
        <p:spPr/>
        <p:txBody>
          <a:bodyPr>
            <a:normAutofit fontScale="77500" lnSpcReduction="20000"/>
          </a:bodyPr>
          <a:lstStyle/>
          <a:p>
            <a:endParaRPr lang="en-US" dirty="0" smtClean="0"/>
          </a:p>
          <a:p>
            <a:r>
              <a:rPr lang="en-US" dirty="0" smtClean="0"/>
              <a:t>All rods </a:t>
            </a:r>
            <a:r>
              <a:rPr lang="en-US" dirty="0"/>
              <a:t>contain only one </a:t>
            </a:r>
            <a:r>
              <a:rPr lang="en-US" dirty="0" err="1" smtClean="0"/>
              <a:t>photopigment</a:t>
            </a:r>
            <a:endParaRPr lang="en-US" dirty="0" smtClean="0"/>
          </a:p>
          <a:p>
            <a:r>
              <a:rPr lang="en-US" dirty="0" smtClean="0"/>
              <a:t> Cones contain </a:t>
            </a:r>
            <a:r>
              <a:rPr lang="en-US" dirty="0"/>
              <a:t>one of three different </a:t>
            </a:r>
            <a:r>
              <a:rPr lang="en-US" dirty="0" err="1" smtClean="0"/>
              <a:t>photopigments</a:t>
            </a:r>
            <a:endParaRPr lang="en-US" dirty="0" smtClean="0"/>
          </a:p>
          <a:p>
            <a:r>
              <a:rPr lang="en-US" dirty="0" smtClean="0"/>
              <a:t>Cones sensitive </a:t>
            </a:r>
            <a:r>
              <a:rPr lang="en-US" dirty="0"/>
              <a:t>to long (</a:t>
            </a:r>
            <a:r>
              <a:rPr lang="en-US" dirty="0">
                <a:solidFill>
                  <a:srgbClr val="FF0000"/>
                </a:solidFill>
              </a:rPr>
              <a:t>red</a:t>
            </a:r>
            <a:r>
              <a:rPr lang="en-US" dirty="0"/>
              <a:t>), medium (</a:t>
            </a:r>
            <a:r>
              <a:rPr lang="en-US" dirty="0">
                <a:solidFill>
                  <a:srgbClr val="008000"/>
                </a:solidFill>
              </a:rPr>
              <a:t>green</a:t>
            </a:r>
            <a:r>
              <a:rPr lang="en-US" dirty="0"/>
              <a:t>), or short (</a:t>
            </a:r>
            <a:r>
              <a:rPr lang="en-US" dirty="0">
                <a:solidFill>
                  <a:srgbClr val="3366FF"/>
                </a:solidFill>
              </a:rPr>
              <a:t>blue</a:t>
            </a:r>
            <a:r>
              <a:rPr lang="en-US" dirty="0"/>
              <a:t>) wavelengths of light. </a:t>
            </a:r>
            <a:endParaRPr lang="en-US" dirty="0" smtClean="0"/>
          </a:p>
          <a:p>
            <a:r>
              <a:rPr lang="en-US" dirty="0" smtClean="0"/>
              <a:t>Presence of </a:t>
            </a:r>
            <a:r>
              <a:rPr lang="en-US" dirty="0"/>
              <a:t>three types of </a:t>
            </a:r>
            <a:r>
              <a:rPr lang="en-US" dirty="0" err="1"/>
              <a:t>photopigments</a:t>
            </a:r>
            <a:r>
              <a:rPr lang="en-US" dirty="0"/>
              <a:t>, each sensitive to a different part of the visual spectrum, is what gives us our rich color vision.</a:t>
            </a:r>
          </a:p>
          <a:p>
            <a:endParaRPr lang="en-US" dirty="0"/>
          </a:p>
          <a:p>
            <a:endParaRPr lang="en-US" dirty="0"/>
          </a:p>
        </p:txBody>
      </p:sp>
    </p:spTree>
    <p:extLst>
      <p:ext uri="{BB962C8B-B14F-4D97-AF65-F5344CB8AC3E}">
        <p14:creationId xmlns:p14="http://schemas.microsoft.com/office/powerpoint/2010/main" val="652969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Speed of Light</a:t>
            </a:r>
            <a:endParaRPr lang="en-US" dirty="0"/>
          </a:p>
        </p:txBody>
      </p:sp>
      <p:sp>
        <p:nvSpPr>
          <p:cNvPr id="3" name="Content Placeholder 2"/>
          <p:cNvSpPr>
            <a:spLocks noGrp="1"/>
          </p:cNvSpPr>
          <p:nvPr>
            <p:ph idx="1"/>
          </p:nvPr>
        </p:nvSpPr>
        <p:spPr/>
        <p:txBody>
          <a:bodyPr/>
          <a:lstStyle/>
          <a:p>
            <a:pPr>
              <a:lnSpc>
                <a:spcPct val="100000"/>
              </a:lnSpc>
            </a:pPr>
            <a:r>
              <a:rPr lang="en-US" dirty="0" smtClean="0">
                <a:solidFill>
                  <a:srgbClr val="FF0000"/>
                </a:solidFill>
              </a:rPr>
              <a:t>Galileo:</a:t>
            </a:r>
            <a:r>
              <a:rPr lang="en-US" dirty="0" smtClean="0"/>
              <a:t>  Determined that the speed of light is too fast to be measured by human reactions</a:t>
            </a:r>
          </a:p>
          <a:p>
            <a:pPr>
              <a:lnSpc>
                <a:spcPct val="100000"/>
              </a:lnSpc>
            </a:pPr>
            <a:r>
              <a:rPr lang="en-US" dirty="0" err="1" smtClean="0">
                <a:solidFill>
                  <a:srgbClr val="FF0000"/>
                </a:solidFill>
              </a:rPr>
              <a:t>Rømer</a:t>
            </a:r>
            <a:r>
              <a:rPr lang="en-US" dirty="0" smtClean="0">
                <a:solidFill>
                  <a:srgbClr val="FF0000"/>
                </a:solidFill>
              </a:rPr>
              <a:t>: </a:t>
            </a:r>
            <a:r>
              <a:rPr lang="en-US" dirty="0" smtClean="0"/>
              <a:t>Timed eclipses of Jupiter’s moons and realized that the speed of light was finite</a:t>
            </a:r>
          </a:p>
          <a:p>
            <a:pPr>
              <a:lnSpc>
                <a:spcPct val="100000"/>
              </a:lnSpc>
            </a:pPr>
            <a:r>
              <a:rPr lang="en-US" dirty="0" smtClean="0">
                <a:solidFill>
                  <a:srgbClr val="FF0000"/>
                </a:solidFill>
              </a:rPr>
              <a:t>Maxwell:  </a:t>
            </a:r>
            <a:r>
              <a:rPr lang="en-US" dirty="0" smtClean="0"/>
              <a:t>Revealed that light of all wavelengths travels at the same speed in a vacuum</a:t>
            </a:r>
            <a:endParaRPr lang="en-US" dirty="0"/>
          </a:p>
        </p:txBody>
      </p:sp>
    </p:spTree>
    <p:extLst>
      <p:ext uri="{BB962C8B-B14F-4D97-AF65-F5344CB8AC3E}">
        <p14:creationId xmlns:p14="http://schemas.microsoft.com/office/powerpoint/2010/main" val="124520737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Trichromatic vision</a:t>
            </a:r>
            <a:endParaRPr lang="en-US" dirty="0"/>
          </a:p>
        </p:txBody>
      </p:sp>
      <p:sp>
        <p:nvSpPr>
          <p:cNvPr id="3" name="Content Placeholder 2"/>
          <p:cNvSpPr>
            <a:spLocks noGrp="1"/>
          </p:cNvSpPr>
          <p:nvPr>
            <p:ph idx="1"/>
          </p:nvPr>
        </p:nvSpPr>
        <p:spPr/>
        <p:txBody>
          <a:bodyPr>
            <a:normAutofit fontScale="85000" lnSpcReduction="10000"/>
          </a:bodyPr>
          <a:lstStyle/>
          <a:p>
            <a:r>
              <a:rPr lang="en-US" dirty="0"/>
              <a:t>Humans are unusual among mammals for our trichromatic vision – named for the three different types of </a:t>
            </a:r>
            <a:r>
              <a:rPr lang="en-US" dirty="0" err="1"/>
              <a:t>photopigments</a:t>
            </a:r>
            <a:r>
              <a:rPr lang="en-US" dirty="0"/>
              <a:t> we have. </a:t>
            </a:r>
            <a:endParaRPr lang="en-US" dirty="0" smtClean="0"/>
          </a:p>
          <a:p>
            <a:r>
              <a:rPr lang="en-US" dirty="0" smtClean="0"/>
              <a:t>Most mammals have </a:t>
            </a:r>
            <a:r>
              <a:rPr lang="en-US" dirty="0"/>
              <a:t>just two </a:t>
            </a:r>
            <a:r>
              <a:rPr lang="en-US" dirty="0" err="1"/>
              <a:t>photopigment</a:t>
            </a:r>
            <a:r>
              <a:rPr lang="en-US" dirty="0"/>
              <a:t> types. </a:t>
            </a:r>
            <a:endParaRPr lang="en-US" dirty="0" smtClean="0"/>
          </a:p>
          <a:p>
            <a:r>
              <a:rPr lang="en-US" dirty="0" smtClean="0"/>
              <a:t>Other </a:t>
            </a:r>
            <a:r>
              <a:rPr lang="en-US" dirty="0"/>
              <a:t>creatures, such as butterflies, have more than three. They may be able to see colors we can only imagine. </a:t>
            </a:r>
          </a:p>
        </p:txBody>
      </p:sp>
    </p:spTree>
    <p:extLst>
      <p:ext uri="{BB962C8B-B14F-4D97-AF65-F5344CB8AC3E}">
        <p14:creationId xmlns:p14="http://schemas.microsoft.com/office/powerpoint/2010/main" val="19034646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Most of us </a:t>
            </a:r>
            <a:r>
              <a:rPr lang="en-US" dirty="0" smtClean="0"/>
              <a:t>have a full set of the three different cone </a:t>
            </a:r>
            <a:r>
              <a:rPr lang="en-US" dirty="0" err="1" smtClean="0"/>
              <a:t>photopigments</a:t>
            </a:r>
            <a:r>
              <a:rPr lang="en-US" dirty="0" smtClean="0"/>
              <a:t> and so we share </a:t>
            </a:r>
            <a:r>
              <a:rPr lang="en-US" dirty="0"/>
              <a:t>a very similar color vision </a:t>
            </a:r>
            <a:r>
              <a:rPr lang="en-US" dirty="0" smtClean="0"/>
              <a:t>experience</a:t>
            </a:r>
          </a:p>
          <a:p>
            <a:r>
              <a:rPr lang="en-US" dirty="0" smtClean="0"/>
              <a:t>In the </a:t>
            </a:r>
            <a:r>
              <a:rPr lang="en-US" dirty="0"/>
              <a:t>case of color blindness, your red and green may be someone else’s brown. </a:t>
            </a:r>
          </a:p>
        </p:txBody>
      </p:sp>
    </p:spTree>
    <p:extLst>
      <p:ext uri="{BB962C8B-B14F-4D97-AF65-F5344CB8AC3E}">
        <p14:creationId xmlns:p14="http://schemas.microsoft.com/office/powerpoint/2010/main" val="29692781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Red-green colorblindness</a:t>
            </a:r>
            <a:endParaRPr lang="en-US" sz="3600" dirty="0"/>
          </a:p>
        </p:txBody>
      </p:sp>
      <p:sp>
        <p:nvSpPr>
          <p:cNvPr id="3" name="Content Placeholder 2"/>
          <p:cNvSpPr>
            <a:spLocks noGrp="1"/>
          </p:cNvSpPr>
          <p:nvPr>
            <p:ph idx="1"/>
          </p:nvPr>
        </p:nvSpPr>
        <p:spPr/>
        <p:txBody>
          <a:bodyPr>
            <a:normAutofit/>
          </a:bodyPr>
          <a:lstStyle/>
          <a:p>
            <a:r>
              <a:rPr lang="en-US" sz="2400" dirty="0" smtClean="0"/>
              <a:t>red cone </a:t>
            </a:r>
            <a:r>
              <a:rPr lang="en-US" sz="2400" dirty="0" err="1" smtClean="0"/>
              <a:t>photopigment</a:t>
            </a:r>
            <a:r>
              <a:rPr lang="en-US" sz="2400" dirty="0" smtClean="0"/>
              <a:t> is abnormal, red, orange and yellow appear greener and colors are not as bright, mild, X-linked</a:t>
            </a:r>
          </a:p>
          <a:p>
            <a:r>
              <a:rPr lang="en-US" sz="2400" dirty="0" smtClean="0"/>
              <a:t>no working red cones, red appears black, certain shades of orange, yellow and green all appear as yellow</a:t>
            </a:r>
          </a:p>
          <a:p>
            <a:r>
              <a:rPr lang="en-US" sz="2400" dirty="0" smtClean="0"/>
              <a:t>green cone </a:t>
            </a:r>
            <a:r>
              <a:rPr lang="en-US" sz="2400" dirty="0" err="1" smtClean="0"/>
              <a:t>photopigment</a:t>
            </a:r>
            <a:r>
              <a:rPr lang="en-US" sz="2400" dirty="0" smtClean="0"/>
              <a:t> is abnormal, yellow and green appear redder and it is difficult to tell violet from blue, mild, X-linked</a:t>
            </a:r>
            <a:endParaRPr lang="en-US" sz="2400" dirty="0"/>
          </a:p>
        </p:txBody>
      </p:sp>
    </p:spTree>
    <p:extLst>
      <p:ext uri="{BB962C8B-B14F-4D97-AF65-F5344CB8AC3E}">
        <p14:creationId xmlns:p14="http://schemas.microsoft.com/office/powerpoint/2010/main" val="12407037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Red-green colorblindness continued</a:t>
            </a:r>
            <a:endParaRPr lang="en-US" sz="3600" dirty="0"/>
          </a:p>
        </p:txBody>
      </p:sp>
      <p:sp>
        <p:nvSpPr>
          <p:cNvPr id="3" name="Content Placeholder 2"/>
          <p:cNvSpPr>
            <a:spLocks noGrp="1"/>
          </p:cNvSpPr>
          <p:nvPr>
            <p:ph idx="1"/>
          </p:nvPr>
        </p:nvSpPr>
        <p:spPr/>
        <p:txBody>
          <a:bodyPr>
            <a:normAutofit/>
          </a:bodyPr>
          <a:lstStyle/>
          <a:p>
            <a:r>
              <a:rPr lang="en-US" sz="2400" dirty="0" smtClean="0"/>
              <a:t>No working green cone cells, tend to see reds as brownish yellow and green as beige, X-linked</a:t>
            </a:r>
          </a:p>
          <a:p>
            <a:endParaRPr lang="en-US" sz="2400" dirty="0"/>
          </a:p>
          <a:p>
            <a:endParaRPr lang="en-US" sz="2400" dirty="0" smtClean="0"/>
          </a:p>
          <a:p>
            <a:endParaRPr lang="en-US" sz="2400" dirty="0"/>
          </a:p>
        </p:txBody>
      </p:sp>
      <p:pic>
        <p:nvPicPr>
          <p:cNvPr id="4" name="Picture 3" descr="Color-vision-pixels-animation.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9287" y="3627048"/>
            <a:ext cx="4558217" cy="3021447"/>
          </a:xfrm>
          <a:prstGeom prst="rect">
            <a:avLst/>
          </a:prstGeom>
        </p:spPr>
      </p:pic>
    </p:spTree>
    <p:extLst>
      <p:ext uri="{BB962C8B-B14F-4D97-AF65-F5344CB8AC3E}">
        <p14:creationId xmlns:p14="http://schemas.microsoft.com/office/powerpoint/2010/main" val="15318585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Blue-yellow colorblindness</a:t>
            </a:r>
            <a:endParaRPr lang="en-US" sz="3600" dirty="0"/>
          </a:p>
        </p:txBody>
      </p:sp>
      <p:sp>
        <p:nvSpPr>
          <p:cNvPr id="3" name="Content Placeholder 2"/>
          <p:cNvSpPr>
            <a:spLocks noGrp="1"/>
          </p:cNvSpPr>
          <p:nvPr>
            <p:ph idx="1"/>
          </p:nvPr>
        </p:nvSpPr>
        <p:spPr/>
        <p:txBody>
          <a:bodyPr>
            <a:normAutofit/>
          </a:bodyPr>
          <a:lstStyle/>
          <a:p>
            <a:r>
              <a:rPr lang="en-US" sz="2400" dirty="0" smtClean="0"/>
              <a:t>Limited blue cone cells, blue appears greener and it can be difficult to tell yellow and red from pink, very rare, autosomal dominant</a:t>
            </a:r>
          </a:p>
          <a:p>
            <a:r>
              <a:rPr lang="en-US" sz="2400" dirty="0" smtClean="0"/>
              <a:t>Lack blue cone cells, blue appears green and yellow appears violet or light gray, extremely </a:t>
            </a:r>
            <a:r>
              <a:rPr lang="en-US" sz="2400" dirty="0" smtClean="0"/>
              <a:t>rare </a:t>
            </a:r>
            <a:r>
              <a:rPr lang="en-US" sz="2400" dirty="0" smtClean="0"/>
              <a:t>autosomal recessive</a:t>
            </a:r>
            <a:endParaRPr lang="en-US" sz="2400" dirty="0"/>
          </a:p>
        </p:txBody>
      </p:sp>
    </p:spTree>
    <p:extLst>
      <p:ext uri="{BB962C8B-B14F-4D97-AF65-F5344CB8AC3E}">
        <p14:creationId xmlns:p14="http://schemas.microsoft.com/office/powerpoint/2010/main" val="33217983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Complete colorblindness</a:t>
            </a:r>
            <a:endParaRPr lang="en-US" dirty="0"/>
          </a:p>
        </p:txBody>
      </p:sp>
      <p:sp>
        <p:nvSpPr>
          <p:cNvPr id="3" name="Content Placeholder 2"/>
          <p:cNvSpPr>
            <a:spLocks noGrp="1"/>
          </p:cNvSpPr>
          <p:nvPr>
            <p:ph idx="1"/>
          </p:nvPr>
        </p:nvSpPr>
        <p:spPr/>
        <p:txBody>
          <a:bodyPr>
            <a:normAutofit/>
          </a:bodyPr>
          <a:lstStyle/>
          <a:p>
            <a:r>
              <a:rPr lang="en-US" sz="2400" dirty="0" smtClean="0"/>
              <a:t>Failure of 2 of 3 cone cell pigments to work, rare, have trouble distinguishing colors, autosomal recessive</a:t>
            </a:r>
          </a:p>
          <a:p>
            <a:r>
              <a:rPr lang="en-US" sz="2400" dirty="0" smtClean="0"/>
              <a:t> none of the cone cells have functional </a:t>
            </a:r>
            <a:r>
              <a:rPr lang="en-US" sz="2400" dirty="0" err="1" smtClean="0"/>
              <a:t>photopigments</a:t>
            </a:r>
            <a:r>
              <a:rPr lang="en-US" sz="2400" dirty="0"/>
              <a:t>,</a:t>
            </a:r>
            <a:r>
              <a:rPr lang="en-US" sz="2400" dirty="0" smtClean="0"/>
              <a:t> see the world in black, white and gray, rare, present at birth, </a:t>
            </a:r>
            <a:r>
              <a:rPr lang="en-US" sz="2400" smtClean="0"/>
              <a:t>autosomal recessive</a:t>
            </a:r>
            <a:endParaRPr lang="en-US" sz="2400" dirty="0"/>
          </a:p>
        </p:txBody>
      </p:sp>
    </p:spTree>
    <p:extLst>
      <p:ext uri="{BB962C8B-B14F-4D97-AF65-F5344CB8AC3E}">
        <p14:creationId xmlns:p14="http://schemas.microsoft.com/office/powerpoint/2010/main" val="1220603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Speed of Light</a:t>
            </a:r>
            <a:endParaRPr lang="en-US" dirty="0"/>
          </a:p>
        </p:txBody>
      </p:sp>
      <p:sp>
        <p:nvSpPr>
          <p:cNvPr id="3" name="Content Placeholder 2"/>
          <p:cNvSpPr>
            <a:spLocks noGrp="1"/>
          </p:cNvSpPr>
          <p:nvPr>
            <p:ph idx="1"/>
          </p:nvPr>
        </p:nvSpPr>
        <p:spPr/>
        <p:txBody>
          <a:bodyPr/>
          <a:lstStyle/>
          <a:p>
            <a:pPr>
              <a:lnSpc>
                <a:spcPct val="100000"/>
              </a:lnSpc>
            </a:pPr>
            <a:r>
              <a:rPr lang="en-US" dirty="0" smtClean="0">
                <a:solidFill>
                  <a:srgbClr val="FF0000"/>
                </a:solidFill>
              </a:rPr>
              <a:t>Einstein: </a:t>
            </a:r>
            <a:r>
              <a:rPr lang="en-US" dirty="0" smtClean="0"/>
              <a:t>Developed theory of relativity: nothing can travel faster than the speed of light</a:t>
            </a:r>
          </a:p>
          <a:p>
            <a:pPr>
              <a:lnSpc>
                <a:spcPct val="100000"/>
              </a:lnSpc>
            </a:pPr>
            <a:endParaRPr lang="en-US" dirty="0">
              <a:solidFill>
                <a:srgbClr val="FF0000"/>
              </a:solidFill>
            </a:endParaRPr>
          </a:p>
          <a:p>
            <a:pPr>
              <a:lnSpc>
                <a:spcPct val="100000"/>
              </a:lnSpc>
            </a:pPr>
            <a:endParaRPr lang="en-US" dirty="0" smtClean="0">
              <a:solidFill>
                <a:srgbClr val="FF0000"/>
              </a:solidFill>
            </a:endParaRPr>
          </a:p>
          <a:p>
            <a:pPr>
              <a:lnSpc>
                <a:spcPct val="100000"/>
              </a:lnSpc>
            </a:pPr>
            <a:endParaRPr lang="en-US" dirty="0">
              <a:solidFill>
                <a:srgbClr val="FF0000"/>
              </a:solidFill>
            </a:endParaRPr>
          </a:p>
        </p:txBody>
      </p:sp>
      <p:pic>
        <p:nvPicPr>
          <p:cNvPr id="4" name="Picture 3" descr="1bc65424812912a261cedd00d08406f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5338" y="3788529"/>
            <a:ext cx="2997200" cy="2247900"/>
          </a:xfrm>
          <a:prstGeom prst="rect">
            <a:avLst/>
          </a:prstGeom>
        </p:spPr>
      </p:pic>
    </p:spTree>
    <p:extLst>
      <p:ext uri="{BB962C8B-B14F-4D97-AF65-F5344CB8AC3E}">
        <p14:creationId xmlns:p14="http://schemas.microsoft.com/office/powerpoint/2010/main" val="93124546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Sunlight is a mixture of all colors</a:t>
            </a:r>
            <a:endParaRPr lang="en-US" dirty="0"/>
          </a:p>
        </p:txBody>
      </p:sp>
      <p:sp>
        <p:nvSpPr>
          <p:cNvPr id="3" name="Content Placeholder 2"/>
          <p:cNvSpPr>
            <a:spLocks noGrp="1"/>
          </p:cNvSpPr>
          <p:nvPr>
            <p:ph idx="1"/>
          </p:nvPr>
        </p:nvSpPr>
        <p:spPr/>
        <p:txBody>
          <a:bodyPr/>
          <a:lstStyle/>
          <a:p>
            <a:pPr>
              <a:lnSpc>
                <a:spcPct val="100000"/>
              </a:lnSpc>
            </a:pPr>
            <a:r>
              <a:rPr lang="en-US" dirty="0" smtClean="0"/>
              <a:t>Determined by observing light as it passes through other mediums such as a glass prism</a:t>
            </a:r>
          </a:p>
          <a:p>
            <a:pPr>
              <a:lnSpc>
                <a:spcPct val="100000"/>
              </a:lnSpc>
            </a:pPr>
            <a:endParaRPr lang="en-US" dirty="0"/>
          </a:p>
          <a:p>
            <a:pPr>
              <a:lnSpc>
                <a:spcPct val="100000"/>
              </a:lnSpc>
            </a:pPr>
            <a:endParaRPr lang="en-US" dirty="0" smtClean="0"/>
          </a:p>
          <a:p>
            <a:pPr>
              <a:lnSpc>
                <a:spcPct val="100000"/>
              </a:lnSpc>
            </a:pPr>
            <a:endParaRPr lang="en-US" dirty="0"/>
          </a:p>
          <a:p>
            <a:pPr>
              <a:lnSpc>
                <a:spcPct val="100000"/>
              </a:lnSpc>
            </a:pPr>
            <a:endParaRPr lang="en-US" dirty="0" smtClean="0"/>
          </a:p>
          <a:p>
            <a:pPr>
              <a:lnSpc>
                <a:spcPct val="100000"/>
              </a:lnSpc>
            </a:pPr>
            <a:endParaRPr lang="en-US" dirty="0"/>
          </a:p>
        </p:txBody>
      </p:sp>
      <p:pic>
        <p:nvPicPr>
          <p:cNvPr id="4" name="Picture 3" descr="Light_dispersion_conceptual_waves.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915" y="3393645"/>
            <a:ext cx="4171823" cy="3128867"/>
          </a:xfrm>
          <a:prstGeom prst="rect">
            <a:avLst/>
          </a:prstGeom>
        </p:spPr>
      </p:pic>
    </p:spTree>
    <p:extLst>
      <p:ext uri="{BB962C8B-B14F-4D97-AF65-F5344CB8AC3E}">
        <p14:creationId xmlns:p14="http://schemas.microsoft.com/office/powerpoint/2010/main" val="329104034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Isaac Newton</a:t>
            </a:r>
            <a:endParaRPr lang="en-US" dirty="0"/>
          </a:p>
        </p:txBody>
      </p:sp>
      <p:sp>
        <p:nvSpPr>
          <p:cNvPr id="3" name="Content Placeholder 2"/>
          <p:cNvSpPr>
            <a:spLocks noGrp="1"/>
          </p:cNvSpPr>
          <p:nvPr>
            <p:ph idx="1"/>
          </p:nvPr>
        </p:nvSpPr>
        <p:spPr/>
        <p:txBody>
          <a:bodyPr/>
          <a:lstStyle/>
          <a:p>
            <a:pPr>
              <a:lnSpc>
                <a:spcPct val="100000"/>
              </a:lnSpc>
            </a:pPr>
            <a:r>
              <a:rPr lang="en-US" dirty="0" smtClean="0"/>
              <a:t>Wanted to prove that the prism separated the colors rather than added colors to the light</a:t>
            </a:r>
          </a:p>
          <a:p>
            <a:pPr>
              <a:lnSpc>
                <a:spcPct val="100000"/>
              </a:lnSpc>
            </a:pPr>
            <a:endParaRPr lang="en-US" dirty="0"/>
          </a:p>
          <a:p>
            <a:pPr>
              <a:lnSpc>
                <a:spcPct val="100000"/>
              </a:lnSpc>
            </a:pPr>
            <a:endParaRPr lang="en-US" dirty="0" smtClean="0"/>
          </a:p>
          <a:p>
            <a:pPr>
              <a:lnSpc>
                <a:spcPct val="100000"/>
              </a:lnSpc>
            </a:pPr>
            <a:endParaRPr lang="en-US" dirty="0"/>
          </a:p>
          <a:p>
            <a:pPr>
              <a:lnSpc>
                <a:spcPct val="100000"/>
              </a:lnSpc>
            </a:pPr>
            <a:endParaRPr lang="en-US" dirty="0" smtClean="0"/>
          </a:p>
          <a:p>
            <a:pPr>
              <a:lnSpc>
                <a:spcPct val="100000"/>
              </a:lnSpc>
            </a:pPr>
            <a:endParaRPr lang="en-US" dirty="0"/>
          </a:p>
        </p:txBody>
      </p:sp>
      <p:pic>
        <p:nvPicPr>
          <p:cNvPr id="4" name="Picture 3" descr="newton.exp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38813"/>
            <a:ext cx="9144000" cy="2587350"/>
          </a:xfrm>
          <a:prstGeom prst="rect">
            <a:avLst/>
          </a:prstGeom>
        </p:spPr>
      </p:pic>
    </p:spTree>
    <p:extLst>
      <p:ext uri="{BB962C8B-B14F-4D97-AF65-F5344CB8AC3E}">
        <p14:creationId xmlns:p14="http://schemas.microsoft.com/office/powerpoint/2010/main" val="225191504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light a particle or a wave?</a:t>
            </a:r>
            <a:endParaRPr lang="en-US" dirty="0"/>
          </a:p>
        </p:txBody>
      </p:sp>
      <p:sp>
        <p:nvSpPr>
          <p:cNvPr id="3" name="Content Placeholder 2"/>
          <p:cNvSpPr>
            <a:spLocks noGrp="1"/>
          </p:cNvSpPr>
          <p:nvPr>
            <p:ph idx="1"/>
          </p:nvPr>
        </p:nvSpPr>
        <p:spPr/>
        <p:txBody>
          <a:bodyPr/>
          <a:lstStyle/>
          <a:p>
            <a:r>
              <a:rPr lang="en-US" dirty="0"/>
              <a:t>http://</a:t>
            </a:r>
            <a:r>
              <a:rPr lang="en-US" dirty="0" err="1"/>
              <a:t>ed.ted.com</a:t>
            </a:r>
            <a:r>
              <a:rPr lang="en-US" dirty="0"/>
              <a:t>/lessons/is-light-a-particle-or-a-wave-</a:t>
            </a:r>
            <a:r>
              <a:rPr lang="en-US" dirty="0" err="1"/>
              <a:t>colm</a:t>
            </a:r>
            <a:r>
              <a:rPr lang="en-US" dirty="0"/>
              <a:t>-</a:t>
            </a:r>
            <a:r>
              <a:rPr lang="en-US" dirty="0" err="1"/>
              <a:t>kelleher</a:t>
            </a:r>
            <a:endParaRPr lang="en-US" dirty="0"/>
          </a:p>
        </p:txBody>
      </p:sp>
    </p:spTree>
    <p:extLst>
      <p:ext uri="{BB962C8B-B14F-4D97-AF65-F5344CB8AC3E}">
        <p14:creationId xmlns:p14="http://schemas.microsoft.com/office/powerpoint/2010/main" val="88032024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 of Light</a:t>
            </a:r>
            <a:endParaRPr lang="en-US" dirty="0"/>
          </a:p>
        </p:txBody>
      </p:sp>
      <p:pic>
        <p:nvPicPr>
          <p:cNvPr id="4" name="Content Placeholder 3" descr="light-reflect-refract-absorb-label.jpg"/>
          <p:cNvPicPr>
            <a:picLocks noGrp="1" noChangeAspect="1"/>
          </p:cNvPicPr>
          <p:nvPr>
            <p:ph idx="1"/>
          </p:nvPr>
        </p:nvPicPr>
        <p:blipFill>
          <a:blip r:embed="rId2">
            <a:extLst>
              <a:ext uri="{28A0092B-C50C-407E-A947-70E740481C1C}">
                <a14:useLocalDpi xmlns:a14="http://schemas.microsoft.com/office/drawing/2010/main" val="0"/>
              </a:ext>
            </a:extLst>
          </a:blip>
          <a:srcRect l="-17186" r="-17186"/>
          <a:stretch>
            <a:fillRect/>
          </a:stretch>
        </p:blipFill>
        <p:spPr/>
      </p:pic>
    </p:spTree>
    <p:extLst>
      <p:ext uri="{BB962C8B-B14F-4D97-AF65-F5344CB8AC3E}">
        <p14:creationId xmlns:p14="http://schemas.microsoft.com/office/powerpoint/2010/main" val="225688384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In order  for you to see an object it must reflect some light</a:t>
            </a:r>
            <a:endParaRPr lang="en-US" sz="3200" dirty="0"/>
          </a:p>
        </p:txBody>
      </p:sp>
      <p:sp>
        <p:nvSpPr>
          <p:cNvPr id="3" name="Content Placeholder 2"/>
          <p:cNvSpPr>
            <a:spLocks noGrp="1"/>
          </p:cNvSpPr>
          <p:nvPr>
            <p:ph idx="1"/>
          </p:nvPr>
        </p:nvSpPr>
        <p:spPr/>
        <p:txBody>
          <a:bodyPr/>
          <a:lstStyle/>
          <a:p>
            <a:pPr>
              <a:lnSpc>
                <a:spcPct val="100000"/>
              </a:lnSpc>
            </a:pPr>
            <a:r>
              <a:rPr lang="en-US" dirty="0" smtClean="0"/>
              <a:t>The type of matter in an object determin3s the amount of light it absorbs and reflects</a:t>
            </a:r>
          </a:p>
          <a:p>
            <a:endParaRPr lang="en-US" dirty="0"/>
          </a:p>
          <a:p>
            <a:endParaRPr lang="en-US" dirty="0" smtClean="0"/>
          </a:p>
          <a:p>
            <a:endParaRPr lang="en-US" dirty="0"/>
          </a:p>
        </p:txBody>
      </p:sp>
      <p:pic>
        <p:nvPicPr>
          <p:cNvPr id="4" name="Picture 3" descr="609430-54717-2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4185" y="3402790"/>
            <a:ext cx="2630072" cy="2832385"/>
          </a:xfrm>
          <a:prstGeom prst="rect">
            <a:avLst/>
          </a:prstGeom>
        </p:spPr>
      </p:pic>
    </p:spTree>
    <p:extLst>
      <p:ext uri="{BB962C8B-B14F-4D97-AF65-F5344CB8AC3E}">
        <p14:creationId xmlns:p14="http://schemas.microsoft.com/office/powerpoint/2010/main" val="436494343"/>
      </p:ext>
    </p:extLst>
  </p:cSld>
  <p:clrMapOvr>
    <a:masterClrMapping/>
  </p:clrMapOvr>
</p:sld>
</file>

<file path=ppt/theme/theme1.xml><?xml version="1.0" encoding="utf-8"?>
<a:theme xmlns:a="http://schemas.openxmlformats.org/drawingml/2006/main" name="Twilight">
  <a:themeElements>
    <a:clrScheme name="Twilight">
      <a:dk1>
        <a:sysClr val="windowText" lastClr="000000"/>
      </a:dk1>
      <a:lt1>
        <a:sysClr val="window" lastClr="FFFFFF"/>
      </a:lt1>
      <a:dk2>
        <a:srgbClr val="24213E"/>
      </a:dk2>
      <a:lt2>
        <a:srgbClr val="E9EAF0"/>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Twilight">
      <a:maj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wi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fov="600000">
              <a:rot lat="0" lon="0" rev="0"/>
            </a:camera>
            <a:lightRig rig="threePt" dir="t">
              <a:rot lat="0" lon="0" rev="1200000"/>
            </a:lightRig>
          </a:scene3d>
          <a:sp3d>
            <a:bevelT w="63500" h="25400"/>
          </a:sp3d>
        </a:effectStyle>
      </a:effectStyleLst>
      <a:bgFillStyleLst>
        <a:solidFill>
          <a:schemeClr val="phClr"/>
        </a:solidFill>
        <a:gradFill rotWithShape="1">
          <a:gsLst>
            <a:gs pos="0">
              <a:schemeClr val="bg1">
                <a:shade val="100000"/>
                <a:satMod val="300000"/>
              </a:schemeClr>
            </a:gs>
            <a:gs pos="31000">
              <a:schemeClr val="bg1">
                <a:tint val="100000"/>
                <a:satMod val="300000"/>
              </a:schemeClr>
            </a:gs>
            <a:gs pos="62000">
              <a:schemeClr val="phClr">
                <a:tint val="100000"/>
                <a:shade val="100000"/>
                <a:satMod val="100000"/>
              </a:schemeClr>
            </a:gs>
            <a:gs pos="100000">
              <a:schemeClr val="phClr">
                <a:shade val="100000"/>
                <a:hueMod val="93000"/>
                <a:satMod val="50000"/>
                <a:lumMod val="200000"/>
              </a:schemeClr>
            </a:gs>
          </a:gsLst>
          <a:lin ang="5400000" scaled="0"/>
        </a:gradFill>
        <a:gradFill rotWithShape="1">
          <a:gsLst>
            <a:gs pos="0">
              <a:schemeClr val="phClr">
                <a:tint val="100000"/>
                <a:satMod val="100000"/>
              </a:schemeClr>
            </a:gs>
            <a:gs pos="100000">
              <a:schemeClr val="phClr">
                <a:tint val="100000"/>
                <a:shade val="100000"/>
                <a:alpha val="100000"/>
                <a:hueMod val="100000"/>
                <a:satMod val="150000"/>
                <a:lumMod val="5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Twilight.thmx</Template>
  <TotalTime>333</TotalTime>
  <Words>1000</Words>
  <Application>Microsoft Macintosh PowerPoint</Application>
  <PresentationFormat>On-screen Show (4:3)</PresentationFormat>
  <Paragraphs>106</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Twilight</vt:lpstr>
      <vt:lpstr>PROPERTIES OF LIGHT</vt:lpstr>
      <vt:lpstr>Speed of Light</vt:lpstr>
      <vt:lpstr>Speed of Light</vt:lpstr>
      <vt:lpstr>Speed of Light</vt:lpstr>
      <vt:lpstr>Sunlight is a mixture of all colors</vt:lpstr>
      <vt:lpstr>Isaac Newton</vt:lpstr>
      <vt:lpstr>Is light a particle or a wave?</vt:lpstr>
      <vt:lpstr>Behavior of Light</vt:lpstr>
      <vt:lpstr>In order  for you to see an object it must reflect some light</vt:lpstr>
      <vt:lpstr>Law of Reflection</vt:lpstr>
      <vt:lpstr>Refraction</vt:lpstr>
      <vt:lpstr>PowerPoint Presentation</vt:lpstr>
      <vt:lpstr>Light is measured in wavelengths</vt:lpstr>
      <vt:lpstr>Light can also be described in terms of frequency</vt:lpstr>
      <vt:lpstr>Similarities in electromagnetic radiation</vt:lpstr>
      <vt:lpstr>Differences in electromagnetic radiation</vt:lpstr>
      <vt:lpstr>Radio waves</vt:lpstr>
      <vt:lpstr>Ultraviolet radiation</vt:lpstr>
      <vt:lpstr>Visible light can be seen and is separated into colors</vt:lpstr>
      <vt:lpstr>  Color</vt:lpstr>
      <vt:lpstr>PowerPoint Presentation</vt:lpstr>
      <vt:lpstr>Light Filters</vt:lpstr>
      <vt:lpstr>PowerPoint Presentation</vt:lpstr>
      <vt:lpstr>Vision</vt:lpstr>
      <vt:lpstr>Anatomy of the Human Eye</vt:lpstr>
      <vt:lpstr>PowerPoint Presentation</vt:lpstr>
      <vt:lpstr>PowerPoint Presentation</vt:lpstr>
      <vt:lpstr>PowerPoint Presentation</vt:lpstr>
      <vt:lpstr>Photopigments</vt:lpstr>
      <vt:lpstr>Trichromatic vision</vt:lpstr>
      <vt:lpstr>PowerPoint Presentation</vt:lpstr>
      <vt:lpstr>Red-green colorblindness</vt:lpstr>
      <vt:lpstr>Red-green colorblindness continued</vt:lpstr>
      <vt:lpstr>Blue-yellow colorblindness</vt:lpstr>
      <vt:lpstr>Complete colorblindness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PROPERTIES OF LIGHT</dc:title>
  <dc:creator>Michael Kaufman</dc:creator>
  <cp:lastModifiedBy>Michael Kaufman</cp:lastModifiedBy>
  <cp:revision>32</cp:revision>
  <dcterms:created xsi:type="dcterms:W3CDTF">2015-10-06T18:43:48Z</dcterms:created>
  <dcterms:modified xsi:type="dcterms:W3CDTF">2015-10-25T19:42:15Z</dcterms:modified>
</cp:coreProperties>
</file>